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8" r:id="rId2"/>
    <p:sldId id="339" r:id="rId3"/>
    <p:sldId id="258" r:id="rId4"/>
    <p:sldId id="281" r:id="rId5"/>
    <p:sldId id="282" r:id="rId6"/>
    <p:sldId id="283" r:id="rId7"/>
    <p:sldId id="338" r:id="rId8"/>
    <p:sldId id="284" r:id="rId9"/>
    <p:sldId id="288" r:id="rId10"/>
    <p:sldId id="303" r:id="rId11"/>
    <p:sldId id="304" r:id="rId12"/>
    <p:sldId id="300" r:id="rId13"/>
    <p:sldId id="301" r:id="rId14"/>
    <p:sldId id="302" r:id="rId15"/>
    <p:sldId id="290" r:id="rId16"/>
    <p:sldId id="341" r:id="rId17"/>
    <p:sldId id="291" r:id="rId18"/>
    <p:sldId id="313" r:id="rId19"/>
    <p:sldId id="299" r:id="rId20"/>
    <p:sldId id="294" r:id="rId21"/>
    <p:sldId id="324" r:id="rId22"/>
    <p:sldId id="292" r:id="rId23"/>
    <p:sldId id="325" r:id="rId24"/>
    <p:sldId id="326" r:id="rId25"/>
    <p:sldId id="328" r:id="rId26"/>
    <p:sldId id="311" r:id="rId27"/>
    <p:sldId id="322" r:id="rId28"/>
    <p:sldId id="321" r:id="rId29"/>
    <p:sldId id="312" r:id="rId30"/>
    <p:sldId id="305" r:id="rId31"/>
    <p:sldId id="308" r:id="rId32"/>
    <p:sldId id="317" r:id="rId33"/>
    <p:sldId id="309" r:id="rId34"/>
    <p:sldId id="295" r:id="rId35"/>
    <p:sldId id="318" r:id="rId36"/>
    <p:sldId id="296" r:id="rId37"/>
    <p:sldId id="332" r:id="rId38"/>
    <p:sldId id="333" r:id="rId39"/>
    <p:sldId id="334" r:id="rId40"/>
    <p:sldId id="335" r:id="rId41"/>
    <p:sldId id="336" r:id="rId42"/>
    <p:sldId id="337" r:id="rId43"/>
    <p:sldId id="340" r:id="rId44"/>
    <p:sldId id="285" r:id="rId45"/>
    <p:sldId id="329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0099"/>
    <a:srgbClr val="000099"/>
    <a:srgbClr val="FF0000"/>
    <a:srgbClr val="66FFFF"/>
    <a:srgbClr val="659A2A"/>
    <a:srgbClr val="003300"/>
    <a:srgbClr val="C4BD97"/>
    <a:srgbClr val="FFFFD5"/>
    <a:srgbClr val="FF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2" d="100"/>
          <a:sy n="72" d="100"/>
        </p:scale>
        <p:origin x="-133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Concevez 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>une application au service de la santé publique</a:t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3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67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Idée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d’application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Nettoyage des 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Analyse </a:t>
            </a:r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des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4" name="Picture 2" descr="Open Food Fa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33844"/>
            <a:ext cx="2980171" cy="25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err="1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   |   22/06/20 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91402" y="465137"/>
            <a:ext cx="4372686" cy="307777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Colonnes composants principaux</a:t>
            </a:r>
            <a:endParaRPr lang="fr-FR" sz="1400" b="1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flipV="1">
            <a:off x="739210" y="538447"/>
            <a:ext cx="370521" cy="406261"/>
          </a:xfrm>
          <a:prstGeom prst="curvedRightArrow">
            <a:avLst/>
          </a:prstGeom>
          <a:solidFill>
            <a:srgbClr val="FF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1403" y="772081"/>
            <a:ext cx="1175409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fat</a:t>
            </a:r>
          </a:p>
        </p:txBody>
      </p:sp>
      <p:sp>
        <p:nvSpPr>
          <p:cNvPr id="55" name="Flèche courbée vers la droite 54"/>
          <p:cNvSpPr/>
          <p:nvPr/>
        </p:nvSpPr>
        <p:spPr>
          <a:xfrm flipV="1">
            <a:off x="452270" y="836416"/>
            <a:ext cx="650566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6309" y="772497"/>
            <a:ext cx="1795557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carbohydrates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1865" y="772080"/>
            <a:ext cx="902732" cy="308329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proteins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64595" y="772914"/>
            <a:ext cx="499493" cy="306661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salt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166307" y="1080406"/>
            <a:ext cx="1795559" cy="1125733"/>
            <a:chOff x="5015112" y="1779553"/>
            <a:chExt cx="2717744" cy="838924"/>
          </a:xfrm>
        </p:grpSpPr>
        <p:sp>
          <p:nvSpPr>
            <p:cNvPr id="21" name="Rectangle 20"/>
            <p:cNvSpPr/>
            <p:nvPr/>
          </p:nvSpPr>
          <p:spPr>
            <a:xfrm rot="16200000">
              <a:off x="5715558" y="1970600"/>
              <a:ext cx="838921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polyols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402628" y="1740364"/>
              <a:ext cx="838921" cy="917305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5041396" y="1753270"/>
              <a:ext cx="838921" cy="891490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sugars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7085173" y="1970403"/>
              <a:ext cx="838533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starch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057112" y="2206141"/>
            <a:ext cx="606050" cy="1243292"/>
            <a:chOff x="6377329" y="2618475"/>
            <a:chExt cx="889414" cy="1243292"/>
          </a:xfrm>
        </p:grpSpPr>
        <p:sp>
          <p:nvSpPr>
            <p:cNvPr id="30" name="Rectangle 29"/>
            <p:cNvSpPr/>
            <p:nvPr/>
          </p:nvSpPr>
          <p:spPr>
            <a:xfrm rot="16200000">
              <a:off x="5971975" y="3023829"/>
              <a:ext cx="1243289" cy="432582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6416682" y="3011706"/>
              <a:ext cx="1243289" cy="456833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2166309" y="2206144"/>
            <a:ext cx="588987" cy="1243287"/>
            <a:chOff x="3796266" y="3993059"/>
            <a:chExt cx="749138" cy="1243287"/>
          </a:xfrm>
        </p:grpSpPr>
        <p:sp>
          <p:nvSpPr>
            <p:cNvPr id="36" name="Rectangle 35"/>
            <p:cNvSpPr/>
            <p:nvPr/>
          </p:nvSpPr>
          <p:spPr>
            <a:xfrm rot="16200000">
              <a:off x="3736022" y="4426962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3362363" y="4426963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lactose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151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teneurs pour </a:t>
            </a:r>
            <a:r>
              <a:rPr lang="fr-FR" sz="27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100g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</a:t>
            </a:r>
            <a:r>
              <a:rPr lang="fr-FR" err="1" smtClean="0"/>
              <a:t>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10</a:t>
            </a:fld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823854" y="2475011"/>
            <a:ext cx="5074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smtClean="0">
                <a:latin typeface="+mj-lt"/>
                <a:ea typeface="Yu Gothic UI Light" panose="020B0300000000000000" pitchFamily="34" charset="-128"/>
              </a:rPr>
              <a:t>Traitement en 3 étapes :</a:t>
            </a:r>
          </a:p>
          <a:p>
            <a:r>
              <a:rPr lang="fr-FR" smtClean="0">
                <a:ea typeface="Yu Gothic UI Light" panose="020B0300000000000000" pitchFamily="34" charset="-128"/>
              </a:rPr>
              <a:t>sous-sous colonnes, sous-colonnes, colonnes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Effacement de toutes les sous-colonnes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 somme(sous-colonnes)&gt;colonne</a:t>
            </a:r>
          </a:p>
        </p:txBody>
      </p:sp>
      <p:sp>
        <p:nvSpPr>
          <p:cNvPr id="35" name="AutoShape 4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AutoShape 6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9" y="3789040"/>
            <a:ext cx="7991842" cy="234543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 rot="16200000">
            <a:off x="221767" y="1435978"/>
            <a:ext cx="1126039" cy="413233"/>
          </a:xfrm>
          <a:prstGeom prst="rect">
            <a:avLst/>
          </a:prstGeom>
          <a:solidFill>
            <a:srgbClr val="FFFFB3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Sous-colonnes</a:t>
            </a:r>
            <a:endParaRPr lang="fr-FR" sz="12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315621"/>
            <a:ext cx="467916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128466" y="20209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1</a:t>
            </a:r>
            <a:endParaRPr lang="fr-FR" b="1"/>
          </a:p>
        </p:txBody>
      </p:sp>
      <p:sp>
        <p:nvSpPr>
          <p:cNvPr id="52" name="ZoneTexte 51"/>
          <p:cNvSpPr txBox="1"/>
          <p:nvPr/>
        </p:nvSpPr>
        <p:spPr>
          <a:xfrm>
            <a:off x="167829" y="925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2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2269" y="5569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3</a:t>
            </a:r>
            <a:endParaRPr lang="fr-FR" b="1"/>
          </a:p>
        </p:txBody>
      </p:sp>
      <p:sp>
        <p:nvSpPr>
          <p:cNvPr id="45" name="Flèche courbée vers la droite 44"/>
          <p:cNvSpPr/>
          <p:nvPr/>
        </p:nvSpPr>
        <p:spPr>
          <a:xfrm flipV="1">
            <a:off x="385055" y="1984018"/>
            <a:ext cx="370521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162877" y="2620906"/>
            <a:ext cx="1243819" cy="413233"/>
          </a:xfrm>
          <a:prstGeom prst="rect">
            <a:avLst/>
          </a:prstGeom>
          <a:solidFill>
            <a:srgbClr val="FFFFD5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Sous-sous-colonnes</a:t>
            </a:r>
            <a:endParaRPr lang="fr-FR" sz="120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991403" y="1079577"/>
            <a:ext cx="1175409" cy="1126954"/>
            <a:chOff x="9036498" y="3678955"/>
            <a:chExt cx="1812622" cy="2559236"/>
          </a:xfrm>
        </p:grpSpPr>
        <p:sp>
          <p:nvSpPr>
            <p:cNvPr id="26" name="Rectangle 25"/>
            <p:cNvSpPr/>
            <p:nvPr/>
          </p:nvSpPr>
          <p:spPr>
            <a:xfrm rot="16200000">
              <a:off x="8437192" y="4729718"/>
              <a:ext cx="2558354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cholesterol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7983049" y="4732404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saturated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9341525" y="4730596"/>
              <a:ext cx="2558357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trans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8887380" y="4733282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57" name="ZoneTexte 56"/>
          <p:cNvSpPr txBox="1"/>
          <p:nvPr/>
        </p:nvSpPr>
        <p:spPr>
          <a:xfrm>
            <a:off x="3810956" y="4271332"/>
            <a:ext cx="444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smtClean="0">
                <a:solidFill>
                  <a:srgbClr val="FF0000"/>
                </a:solidFill>
                <a:ea typeface="Yu Gothic Light" panose="020B0300000000000000" pitchFamily="34" charset="-128"/>
              </a:rPr>
              <a:t>Etape 3 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: fat, </a:t>
            </a:r>
            <a:r>
              <a:rPr lang="fr-FR" sz="1400">
                <a:solidFill>
                  <a:srgbClr val="FF0000"/>
                </a:solidFill>
                <a:ea typeface="Yu Gothic Light" panose="020B0300000000000000" pitchFamily="34" charset="-128"/>
              </a:rPr>
              <a:t>proteins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, salt, carbohydrates</a:t>
            </a:r>
            <a:r>
              <a:rPr lang="fr-FR" sz="1400" b="1" smtClean="0">
                <a:solidFill>
                  <a:srgbClr val="FF0000"/>
                </a:solidFill>
                <a:ea typeface="Yu Gothic Light" panose="020B0300000000000000" pitchFamily="34" charset="-128"/>
              </a:rPr>
              <a:t> → NaN</a:t>
            </a:r>
            <a:endParaRPr lang="fr-FR" sz="1400" b="1">
              <a:solidFill>
                <a:srgbClr val="FF0000"/>
              </a:solidFill>
              <a:ea typeface="Yu Gothic Light" panose="020B0300000000000000" pitchFamily="34" charset="-128"/>
            </a:endParaRPr>
          </a:p>
        </p:txBody>
      </p:sp>
      <p:sp>
        <p:nvSpPr>
          <p:cNvPr id="51" name="Accolade ouvrante 50"/>
          <p:cNvSpPr/>
          <p:nvPr/>
        </p:nvSpPr>
        <p:spPr>
          <a:xfrm rot="5400000">
            <a:off x="7408874" y="3986605"/>
            <a:ext cx="249746" cy="1434754"/>
          </a:xfrm>
          <a:prstGeom prst="leftBrace">
            <a:avLst>
              <a:gd name="adj1" fmla="val 4810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647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énergies pour 100g</a:t>
            </a:r>
            <a:endParaRPr lang="fr-FR" sz="32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489197" y="2492896"/>
            <a:ext cx="1518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d’une valeur théorique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131676"/>
            <a:ext cx="6048672" cy="17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763683" y="2996952"/>
            <a:ext cx="4816429" cy="3168352"/>
            <a:chOff x="467543" y="2120168"/>
            <a:chExt cx="4816429" cy="3168352"/>
          </a:xfrm>
        </p:grpSpPr>
        <p:grpSp>
          <p:nvGrpSpPr>
            <p:cNvPr id="7" name="Groupe 6"/>
            <p:cNvGrpSpPr/>
            <p:nvPr/>
          </p:nvGrpSpPr>
          <p:grpSpPr>
            <a:xfrm>
              <a:off x="467543" y="2120168"/>
              <a:ext cx="4816429" cy="2736304"/>
              <a:chOff x="467543" y="2120168"/>
              <a:chExt cx="4816429" cy="2736304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4032144"/>
                <a:ext cx="4816429" cy="824328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2120168"/>
                <a:ext cx="4816429" cy="138075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467543" y="4919188"/>
              <a:ext cx="46004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Nombreux outliers</a:t>
              </a:r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63683" y="476672"/>
            <a:ext cx="4401514" cy="2340768"/>
            <a:chOff x="478508" y="908720"/>
            <a:chExt cx="4401514" cy="2340768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26" y="908720"/>
              <a:ext cx="3597648" cy="196235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478508" y="2880156"/>
              <a:ext cx="44015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3 colonnes ‘</a:t>
              </a:r>
              <a:r>
                <a:rPr lang="fr-FR" err="1" smtClean="0"/>
                <a:t>energy</a:t>
              </a:r>
              <a:r>
                <a:rPr lang="fr-FR" smtClean="0"/>
                <a:t>’ | 6 cas de figure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550267" y="3933056"/>
            <a:ext cx="148007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ea typeface="Yu Gothic Light" panose="020B0300000000000000" pitchFamily="34" charset="-128"/>
              </a:rPr>
              <a:t>Unité </a:t>
            </a:r>
            <a:r>
              <a:rPr lang="fr-FR">
                <a:ea typeface="Yu Gothic Light" panose="020B0300000000000000" pitchFamily="34" charset="-128"/>
              </a:rPr>
              <a:t>la plus probable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0202" y="5446965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Classification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Flèche vers le bas 13"/>
          <p:cNvSpPr/>
          <p:nvPr/>
        </p:nvSpPr>
        <p:spPr>
          <a:xfrm>
            <a:off x="7092280" y="3466980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flipV="1">
            <a:off x="7092280" y="4974550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63931" y="4401587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Unités erronées </a:t>
            </a:r>
          </a:p>
        </p:txBody>
      </p:sp>
    </p:spTree>
    <p:extLst>
      <p:ext uri="{BB962C8B-B14F-4D97-AF65-F5344CB8AC3E}">
        <p14:creationId xmlns:p14="http://schemas.microsoft.com/office/powerpoint/2010/main" val="22396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266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autres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539552" y="1412776"/>
            <a:ext cx="4236198" cy="1832167"/>
            <a:chOff x="251520" y="4457910"/>
            <a:chExt cx="4572000" cy="1999925"/>
          </a:xfrm>
        </p:grpSpPr>
        <p:pic>
          <p:nvPicPr>
            <p:cNvPr id="5121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885811"/>
              <a:ext cx="4233004" cy="15720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1520" y="4457910"/>
              <a:ext cx="4572000" cy="4031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fr-FR" smtClean="0"/>
                <a:t>Colonne ‘</a:t>
              </a:r>
              <a:r>
                <a:rPr lang="fr-FR" err="1" smtClean="0"/>
                <a:t>quantity</a:t>
              </a:r>
              <a:r>
                <a:rPr lang="fr-FR" smtClean="0"/>
                <a:t>’</a:t>
              </a:r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539552" y="3619624"/>
            <a:ext cx="3511279" cy="2472031"/>
            <a:chOff x="5076056" y="3716597"/>
            <a:chExt cx="3248025" cy="241343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110727"/>
              <a:ext cx="3248025" cy="20193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5076056" y="3716597"/>
              <a:ext cx="3172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Vérification du nutriscore</a:t>
              </a:r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991774" y="2361654"/>
            <a:ext cx="361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+ récupération de données 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Ingredients from palm oil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Ratio de fruits et légumes…</a:t>
            </a:r>
          </a:p>
        </p:txBody>
      </p:sp>
      <p:grpSp>
        <p:nvGrpSpPr>
          <p:cNvPr id="23" name="Groupe 22"/>
          <p:cNvGrpSpPr/>
          <p:nvPr/>
        </p:nvGrpSpPr>
        <p:grpSpPr>
          <a:xfrm>
            <a:off x="4932040" y="4013972"/>
            <a:ext cx="3240360" cy="2087034"/>
            <a:chOff x="4716016" y="4013972"/>
            <a:chExt cx="3240360" cy="2087034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" r="50000"/>
            <a:stretch/>
          </p:blipFill>
          <p:spPr bwMode="auto">
            <a:xfrm>
              <a:off x="4716016" y="4013972"/>
              <a:ext cx="3240360" cy="2087034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22" name="Groupe 21"/>
            <p:cNvGrpSpPr/>
            <p:nvPr/>
          </p:nvGrpSpPr>
          <p:grpSpPr>
            <a:xfrm>
              <a:off x="5135364" y="4135314"/>
              <a:ext cx="268982" cy="1697508"/>
              <a:chOff x="5135364" y="4135314"/>
              <a:chExt cx="268982" cy="1697508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5391646" y="4135314"/>
                <a:ext cx="0" cy="1697508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5135364" y="4135314"/>
                <a:ext cx="268982" cy="1669950"/>
              </a:xfrm>
              <a:prstGeom prst="rect">
                <a:avLst/>
              </a:prstGeom>
              <a:solidFill>
                <a:srgbClr val="C4BD97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903974" y="3638543"/>
            <a:ext cx="37724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Catégories en sous-effectif</a:t>
            </a:r>
          </a:p>
          <a:p>
            <a:endParaRPr lang="fr-FR"/>
          </a:p>
          <a:p>
            <a:r>
              <a:rPr lang="fr-FR" b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            </a:t>
            </a:r>
            <a:r>
              <a:rPr lang="fr-FR" sz="1600" b="1" smtClean="0">
                <a:solidFill>
                  <a:schemeClr val="bg2">
                    <a:lumMod val="50000"/>
                  </a:schemeClr>
                </a:solidFill>
                <a:latin typeface="+mj-lt"/>
                <a:ea typeface="Yu Gothic Light" panose="020B0300000000000000" pitchFamily="34" charset="-128"/>
              </a:rPr>
              <a:t>- de 15</a:t>
            </a:r>
          </a:p>
          <a:p>
            <a:r>
              <a:rPr lang="fr-FR" sz="1600" b="1" smtClean="0">
                <a:solidFill>
                  <a:schemeClr val="bg2">
                    <a:lumMod val="50000"/>
                  </a:schemeClr>
                </a:solidFill>
                <a:latin typeface="+mj-lt"/>
                <a:ea typeface="Yu Gothic Light" panose="020B0300000000000000" pitchFamily="34" charset="-128"/>
              </a:rPr>
              <a:t>                  → NaN</a:t>
            </a:r>
            <a:endParaRPr lang="fr-FR" sz="1600" b="1">
              <a:solidFill>
                <a:schemeClr val="bg2">
                  <a:lumMod val="50000"/>
                </a:schemeClr>
              </a:solidFill>
              <a:latin typeface="+mj-lt"/>
              <a:ea typeface="Yu Gothic Light" panose="020B0300000000000000" pitchFamily="34" charset="-128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5607670" y="4545124"/>
            <a:ext cx="260474" cy="1080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r>
              <a:rPr lang="fr-FR" sz="2000" b="1"/>
              <a:t/>
            </a:r>
            <a:br>
              <a:rPr lang="fr-FR" sz="2000" b="1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3. Doublons</a:t>
            </a:r>
            <a:b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4. Non-utilisables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0060" y="404664"/>
            <a:ext cx="828041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3 Gestion des doublons</a:t>
            </a:r>
          </a:p>
          <a:p>
            <a:r>
              <a:rPr lang="fr-FR" sz="800">
                <a:latin typeface="+mj-lt"/>
                <a:ea typeface="Yu Gothic Light" panose="020B0300000000000000" pitchFamily="34" charset="-128"/>
              </a:rPr>
              <a:t> </a:t>
            </a:r>
            <a:endParaRPr lang="fr-FR" sz="800" smtClean="0">
              <a:latin typeface="+mj-lt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Code valide :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 ‘code’</a:t>
            </a:r>
          </a:p>
          <a:p>
            <a:r>
              <a:rPr lang="fr-FR" sz="1600" smtClean="0">
                <a:ea typeface="Yu Gothic Light" panose="020B0300000000000000" pitchFamily="34" charset="-128"/>
              </a:rPr>
              <a:t>Code invalide :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 key_columns</a:t>
            </a:r>
          </a:p>
          <a:p>
            <a:r>
              <a:rPr lang="en-US" sz="1600">
                <a:ea typeface="Yu Gothic Light" panose="020B0300000000000000" pitchFamily="34" charset="-128"/>
              </a:rPr>
              <a:t>→</a:t>
            </a:r>
            <a:r>
              <a:rPr lang="fr-FR" sz="1600" smtClean="0">
                <a:ea typeface="Yu Gothic Light" panose="020B0300000000000000" pitchFamily="34" charset="-128"/>
              </a:rPr>
              <a:t> produits uniques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4 Elimination des produits non </a:t>
            </a:r>
            <a:r>
              <a:rPr lang="fr-FR" smtClean="0">
                <a:latin typeface="+mj-lt"/>
                <a:ea typeface="Yu Gothic Light" panose="020B0300000000000000" pitchFamily="34" charset="-128"/>
              </a:rPr>
              <a:t>utilisables</a:t>
            </a:r>
            <a:endParaRPr lang="fr-FR" smtClean="0">
              <a:latin typeface="+mj-lt"/>
              <a:ea typeface="Yu Gothic Light" panose="020B0300000000000000" pitchFamily="34" charset="-128"/>
            </a:endParaRPr>
          </a:p>
          <a:p>
            <a:r>
              <a:rPr lang="fr-FR" sz="800" smtClean="0">
                <a:latin typeface="+mj-lt"/>
                <a:ea typeface="Yu Gothic Light" panose="020B0300000000000000" pitchFamily="34" charset="-128"/>
              </a:rPr>
              <a:t>  </a:t>
            </a:r>
          </a:p>
          <a:p>
            <a:r>
              <a:rPr lang="en-US" sz="1600">
                <a:solidFill>
                  <a:srgbClr val="002060"/>
                </a:solidFill>
                <a:ea typeface="Yu Gothic Light" panose="020B0300000000000000" pitchFamily="34" charset="-128"/>
              </a:rPr>
              <a:t>C</a:t>
            </a:r>
            <a:r>
              <a:rPr lang="en-US" sz="1600" smtClean="0">
                <a:solidFill>
                  <a:srgbClr val="002060"/>
                </a:solidFill>
                <a:ea typeface="Yu Gothic Light" panose="020B0300000000000000" pitchFamily="34" charset="-128"/>
              </a:rPr>
              <a:t>ondition 1 </a:t>
            </a:r>
            <a:r>
              <a:rPr lang="en-US" sz="1600" smtClean="0">
                <a:ea typeface="Yu Gothic Light" panose="020B0300000000000000" pitchFamily="34" charset="-128"/>
              </a:rPr>
              <a:t>: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combinaison unique de colonnes-clés OU code unique</a:t>
            </a:r>
          </a:p>
          <a:p>
            <a:r>
              <a:rPr lang="en-US" sz="1600" smtClean="0">
                <a:ea typeface="Yu Gothic Light" panose="020B0300000000000000" pitchFamily="34" charset="-128"/>
              </a:rPr>
              <a:t>→ </a:t>
            </a:r>
            <a:r>
              <a:rPr lang="en-US" sz="1600">
                <a:ea typeface="Yu Gothic Light" panose="020B0300000000000000" pitchFamily="34" charset="-128"/>
              </a:rPr>
              <a:t>produits </a:t>
            </a:r>
            <a:r>
              <a:rPr lang="en-US" sz="1600" smtClean="0">
                <a:ea typeface="Yu Gothic Light" panose="020B0300000000000000" pitchFamily="34" charset="-128"/>
              </a:rPr>
              <a:t>identifiables</a:t>
            </a:r>
          </a:p>
          <a:p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OU</a:t>
            </a:r>
            <a:endParaRPr lang="en-US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sz="1600">
                <a:solidFill>
                  <a:schemeClr val="accent6">
                    <a:lumMod val="50000"/>
                  </a:schemeClr>
                </a:solidFill>
                <a:ea typeface="Yu Gothic Light" panose="020B0300000000000000" pitchFamily="34" charset="-128"/>
              </a:rPr>
              <a:t>C</a:t>
            </a:r>
            <a:r>
              <a:rPr lang="en-US" sz="1600" smtClean="0">
                <a:solidFill>
                  <a:schemeClr val="accent6">
                    <a:lumMod val="50000"/>
                  </a:schemeClr>
                </a:solidFill>
                <a:ea typeface="Yu Gothic Light" panose="020B0300000000000000" pitchFamily="34" charset="-128"/>
              </a:rPr>
              <a:t>ondition 2</a:t>
            </a:r>
            <a:r>
              <a:rPr lang="en-US" sz="1600" smtClean="0">
                <a:solidFill>
                  <a:srgbClr val="C00000"/>
                </a:solidFill>
                <a:ea typeface="Yu Gothic Light" panose="020B0300000000000000" pitchFamily="34" charset="-128"/>
              </a:rPr>
              <a:t> </a:t>
            </a:r>
            <a:r>
              <a:rPr lang="en-US" sz="1600" smtClean="0">
                <a:ea typeface="Yu Gothic Light" panose="020B0300000000000000" pitchFamily="34" charset="-128"/>
              </a:rPr>
              <a:t>: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en-US" sz="1600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 , ‘nutrigrade’ ou ‘energy_kj_100g’ remplies</a:t>
            </a:r>
          </a:p>
          <a:p>
            <a:r>
              <a:rPr lang="en-US" sz="1600">
                <a:ea typeface="Yu Gothic Light" panose="020B0300000000000000" pitchFamily="34" charset="-128"/>
              </a:rPr>
              <a:t>→ </a:t>
            </a:r>
            <a:r>
              <a:rPr lang="en-US" sz="1600" smtClean="0">
                <a:ea typeface="Yu Gothic Light" panose="020B0300000000000000" pitchFamily="34" charset="-128"/>
              </a:rPr>
              <a:t>données utilisables</a:t>
            </a:r>
            <a:endParaRPr lang="fr-FR" sz="1600">
              <a:ea typeface="Yu Gothic Light" panose="020B0300000000000000" pitchFamily="34" charset="-128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912246"/>
              </p:ext>
            </p:extLst>
          </p:nvPr>
        </p:nvGraphicFramePr>
        <p:xfrm>
          <a:off x="647819" y="4005064"/>
          <a:ext cx="8064893" cy="2233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2"/>
                <a:gridCol w="864096"/>
                <a:gridCol w="1224136"/>
                <a:gridCol w="1224136"/>
                <a:gridCol w="1163269"/>
                <a:gridCol w="1068979"/>
                <a:gridCol w="936104"/>
                <a:gridCol w="1368151"/>
              </a:tblGrid>
              <a:tr h="299359">
                <a:tc rowSpan="2">
                  <a:txBody>
                    <a:bodyPr/>
                    <a:lstStyle/>
                    <a:p>
                      <a:pPr algn="ctr"/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smtClean="0">
                          <a:solidFill>
                            <a:srgbClr val="002060"/>
                          </a:solidFill>
                          <a:latin typeface="+mn-lt"/>
                        </a:rPr>
                        <a:t>key_columns</a:t>
                      </a:r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essential_quantitative_columns</a:t>
                      </a:r>
                      <a:endParaRPr lang="fr-FR" sz="12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/>
                </a:tc>
              </a:tr>
              <a:tr h="288559">
                <a:tc vMerge="1">
                  <a:txBody>
                    <a:bodyPr/>
                    <a:lstStyle/>
                    <a:p>
                      <a:pPr algn="ctr"/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code_val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product_name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quantity_num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brands_main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nutriscore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nutrigrade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energy_kj_100g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185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cabilleau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130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monoprix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1059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saumon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50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u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306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200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casino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25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beurre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250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la vie claire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 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5. Imputations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14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4" y="659043"/>
            <a:ext cx="5144878" cy="327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36335"/>
              </p:ext>
            </p:extLst>
          </p:nvPr>
        </p:nvGraphicFramePr>
        <p:xfrm>
          <a:off x="755576" y="4239096"/>
          <a:ext cx="749849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/>
                <a:gridCol w="2808312"/>
                <a:gridCol w="2311502"/>
                <a:gridCol w="187462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Quantitatives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Catégorielles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000099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1</a:t>
                      </a:r>
                      <a:endParaRPr lang="fr-FR" b="1">
                        <a:solidFill>
                          <a:srgbClr val="000099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&lt;10% 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médiane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Plus fréquent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FF0000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2</a:t>
                      </a:r>
                      <a:endParaRPr lang="fr-FR" b="1">
                        <a:solidFill>
                          <a:srgbClr val="FF0000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Régresseur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Classifieur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006600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3</a:t>
                      </a:r>
                      <a:endParaRPr lang="fr-FR" b="1">
                        <a:solidFill>
                          <a:srgbClr val="006600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Données ‘optionnelles’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0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‘None’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CC0099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4</a:t>
                      </a:r>
                      <a:endParaRPr lang="fr-FR" b="1">
                        <a:solidFill>
                          <a:srgbClr val="CC0099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&gt;50%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baseline="0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 pas d’imputation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012160" y="2183538"/>
            <a:ext cx="2520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UI Light" panose="020B0300000000000000" pitchFamily="34" charset="-128"/>
              </a:rPr>
              <a:t>Classification knn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F1 scores de 0,47 à 0,98</a:t>
            </a:r>
          </a:p>
          <a:p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smtClean="0">
                <a:ea typeface="Yu Gothic UI Light" panose="020B0300000000000000" pitchFamily="34" charset="-128"/>
              </a:rPr>
              <a:t>Régression knn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R² de 0,694</a:t>
            </a:r>
          </a:p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35234" y="1270379"/>
            <a:ext cx="5144878" cy="82882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35234" y="2172078"/>
            <a:ext cx="5144878" cy="54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35234" y="2793478"/>
            <a:ext cx="5144878" cy="521602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5234" y="3393192"/>
            <a:ext cx="5144878" cy="521602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8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yse\Documents\o---FORMATION---o\OCR_DS\PROJET 3 - Appli Santé\PROJECT3\NOTEBOOKS\FIG\A_0_missing_val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 b="5750"/>
          <a:stretch/>
        </p:blipFill>
        <p:spPr bwMode="auto">
          <a:xfrm>
            <a:off x="583094" y="1484784"/>
            <a:ext cx="7988834" cy="46396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La base de données nettoyée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82532" y="146562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45 variables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557556 individus</a:t>
            </a: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6" name="Sous-titre 2"/>
          <p:cNvSpPr txBox="1">
            <a:spLocks/>
          </p:cNvSpPr>
          <p:nvPr/>
        </p:nvSpPr>
        <p:spPr>
          <a:xfrm>
            <a:off x="3576767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Idée d’application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Nettoyage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Analyse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/>
          </a:p>
        </p:txBody>
      </p:sp>
      <p:grpSp>
        <p:nvGrpSpPr>
          <p:cNvPr id="18" name="Groupe 17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19" name="Rectangle 18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0694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d’exploration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347864" y="1822465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539552" y="1844824"/>
            <a:ext cx="2510274" cy="3960440"/>
            <a:chOff x="539552" y="1844824"/>
            <a:chExt cx="2510274" cy="3960440"/>
          </a:xfrm>
        </p:grpSpPr>
        <p:sp>
          <p:nvSpPr>
            <p:cNvPr id="3" name="Rectangle 2"/>
            <p:cNvSpPr/>
            <p:nvPr/>
          </p:nvSpPr>
          <p:spPr>
            <a:xfrm>
              <a:off x="539553" y="1844824"/>
              <a:ext cx="2510272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1 Analyse univariée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9552" y="4005064"/>
              <a:ext cx="2510273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3 Analyse bivariée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9553" y="2924944"/>
              <a:ext cx="2510273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2 Analyse temporelle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53" y="5085184"/>
              <a:ext cx="2510272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4</a:t>
              </a:r>
              <a:r>
                <a:rPr lang="fr-FR" smtClean="0">
                  <a:solidFill>
                    <a:schemeClr val="tx1"/>
                  </a:solidFill>
                </a:rPr>
                <a:t> Analyse multivariée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" name="Flèche vers le bas 12"/>
            <p:cNvSpPr/>
            <p:nvPr/>
          </p:nvSpPr>
          <p:spPr>
            <a:xfrm>
              <a:off x="1650673" y="2636912"/>
              <a:ext cx="288032" cy="245787"/>
            </a:xfrm>
            <a:prstGeom prst="downArrow">
              <a:avLst/>
            </a:prstGeom>
            <a:solidFill>
              <a:srgbClr val="659A2A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lèche vers le bas 13"/>
            <p:cNvSpPr/>
            <p:nvPr/>
          </p:nvSpPr>
          <p:spPr>
            <a:xfrm>
              <a:off x="1650672" y="3717032"/>
              <a:ext cx="288032" cy="245787"/>
            </a:xfrm>
            <a:prstGeom prst="downArrow">
              <a:avLst/>
            </a:prstGeom>
            <a:solidFill>
              <a:srgbClr val="659A2A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Flèche vers le bas 14"/>
            <p:cNvSpPr/>
            <p:nvPr/>
          </p:nvSpPr>
          <p:spPr>
            <a:xfrm>
              <a:off x="1650672" y="4797152"/>
              <a:ext cx="288032" cy="245787"/>
            </a:xfrm>
            <a:prstGeom prst="downArrow">
              <a:avLst/>
            </a:prstGeom>
            <a:solidFill>
              <a:srgbClr val="659A2A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quantitatives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46136" y="1182337"/>
            <a:ext cx="352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distribution très étalées,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d’autres très resserrées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1403646" y="1988840"/>
            <a:ext cx="6574981" cy="4246290"/>
            <a:chOff x="1633537" y="1352549"/>
            <a:chExt cx="6181726" cy="3992316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0"/>
            <a:stretch/>
          </p:blipFill>
          <p:spPr bwMode="auto">
            <a:xfrm>
              <a:off x="1633537" y="2758827"/>
              <a:ext cx="6181725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 b="60941"/>
            <a:stretch/>
          </p:blipFill>
          <p:spPr bwMode="auto">
            <a:xfrm>
              <a:off x="1633538" y="1352549"/>
              <a:ext cx="6181725" cy="1619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e 8"/>
          <p:cNvGrpSpPr/>
          <p:nvPr/>
        </p:nvGrpSpPr>
        <p:grpSpPr>
          <a:xfrm>
            <a:off x="2555776" y="3933056"/>
            <a:ext cx="3622371" cy="1800200"/>
            <a:chOff x="2555776" y="3933056"/>
            <a:chExt cx="3622371" cy="1800200"/>
          </a:xfrm>
        </p:grpSpPr>
        <p:sp>
          <p:nvSpPr>
            <p:cNvPr id="8" name="Ellipse 7"/>
            <p:cNvSpPr/>
            <p:nvPr/>
          </p:nvSpPr>
          <p:spPr>
            <a:xfrm>
              <a:off x="2555776" y="5373216"/>
              <a:ext cx="3622371" cy="360040"/>
            </a:xfrm>
            <a:prstGeom prst="ellipse">
              <a:avLst/>
            </a:prstGeom>
            <a:noFill/>
            <a:ln w="38100">
              <a:solidFill>
                <a:srgbClr val="659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2843808" y="3933056"/>
              <a:ext cx="576065" cy="648072"/>
            </a:xfrm>
            <a:prstGeom prst="ellipse">
              <a:avLst/>
            </a:prstGeom>
            <a:noFill/>
            <a:ln w="38100">
              <a:solidFill>
                <a:srgbClr val="659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37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quantitatives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19221" y="1050995"/>
            <a:ext cx="379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non normales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 et énergie bimodaux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92" y="-459432"/>
            <a:ext cx="7105650" cy="763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0" y="7179618"/>
            <a:ext cx="7810198" cy="187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874"/>
          <a:stretch/>
        </p:blipFill>
        <p:spPr bwMode="auto">
          <a:xfrm>
            <a:off x="485220" y="1988840"/>
            <a:ext cx="8153400" cy="40775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sp>
        <p:nvSpPr>
          <p:cNvPr id="16" name="Sous-titre 2"/>
          <p:cNvSpPr txBox="1">
            <a:spLocks/>
          </p:cNvSpPr>
          <p:nvPr/>
        </p:nvSpPr>
        <p:spPr>
          <a:xfrm>
            <a:off x="3576767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+mj-lt"/>
                <a:ea typeface="Malgun Gothic" panose="020B0503020000020004" pitchFamily="34" charset="-127"/>
                <a:cs typeface="Segoe UI" panose="020B0502040204020203" pitchFamily="34" charset="0"/>
              </a:rPr>
              <a:t>Idée d’application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Nettoyage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Analyse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/>
          </a:p>
        </p:txBody>
      </p:sp>
      <p:grpSp>
        <p:nvGrpSpPr>
          <p:cNvPr id="18" name="Groupe 17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19" name="Rectangle 18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21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880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900" b="1"/>
              <a:t> </a:t>
            </a:r>
            <a:r>
              <a:rPr lang="fr-FR" sz="900" b="1" smtClean="0"/>
              <a:t/>
            </a:r>
            <a:br>
              <a:rPr lang="fr-FR" sz="9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catégorielles</a:t>
            </a:r>
            <a:endParaRPr lang="fr-FR" sz="31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3568" y="1195037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catégories très nombreuses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‘optionnelles’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7"/>
          <a:stretch/>
        </p:blipFill>
        <p:spPr bwMode="auto">
          <a:xfrm>
            <a:off x="768276" y="1992908"/>
            <a:ext cx="7611563" cy="409671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07631" y="1988840"/>
            <a:ext cx="1872208" cy="2728561"/>
          </a:xfrm>
          <a:prstGeom prst="rect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68276" y="4717402"/>
            <a:ext cx="7611564" cy="1372220"/>
          </a:xfrm>
          <a:prstGeom prst="rect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4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ajout de nouveaux produits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60996" y="5301208"/>
            <a:ext cx="728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2015-2018 : augmentation régulière des entrées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2017, puis 2020 :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grosse augmentation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ponctuelle des entrées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2018-2020 :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diminution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du taux d’entrées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04392"/>
            <a:ext cx="678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81100" y="3480792"/>
            <a:ext cx="3390900" cy="1676400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1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tests statistiques utilisés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04996"/>
              </p:ext>
            </p:extLst>
          </p:nvPr>
        </p:nvGraphicFramePr>
        <p:xfrm>
          <a:off x="827584" y="2486888"/>
          <a:ext cx="7560840" cy="281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814"/>
                <a:gridCol w="2556357"/>
                <a:gridCol w="347066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Augmented Dickey-Fuller (S)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Kwiatkowski-Phillips-Schmidt-Shin (ST)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H0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mtClean="0"/>
                        <a:t>non stationnarité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non stationnarité en tendance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56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H1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stationnarité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stationnarité</a:t>
                      </a:r>
                      <a:r>
                        <a:rPr lang="fr-FR" sz="1600" baseline="0" smtClean="0"/>
                        <a:t> en tendance</a:t>
                      </a:r>
                      <a:endParaRPr lang="fr-FR" sz="160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p-valeur&lt;0,05  ⇨  rejet de H0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notation notebook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smtClean="0">
                          <a:solidFill>
                            <a:srgbClr val="006600"/>
                          </a:solidFill>
                        </a:rPr>
                        <a:t>S True</a:t>
                      </a: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 :</a:t>
                      </a:r>
                    </a:p>
                    <a:p>
                      <a:pPr algn="ctr"/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stationnarité</a:t>
                      </a:r>
                    </a:p>
                    <a:p>
                      <a:pPr algn="ctr"/>
                      <a:r>
                        <a:rPr lang="fr-FR" sz="1600" b="1" smtClean="0">
                          <a:solidFill>
                            <a:srgbClr val="FF0000"/>
                          </a:solidFill>
                        </a:rPr>
                        <a:t>S False</a:t>
                      </a: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 :</a:t>
                      </a:r>
                    </a:p>
                    <a:p>
                      <a:pPr algn="ctr"/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non stationnarité 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smtClean="0">
                          <a:solidFill>
                            <a:srgbClr val="006600"/>
                          </a:solidFill>
                        </a:rPr>
                        <a:t>ST True</a:t>
                      </a: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 :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stationnarité</a:t>
                      </a:r>
                      <a:r>
                        <a:rPr lang="fr-FR" sz="1600" baseline="0" smtClean="0">
                          <a:solidFill>
                            <a:srgbClr val="006600"/>
                          </a:solidFill>
                        </a:rPr>
                        <a:t> en tendance</a:t>
                      </a:r>
                      <a:endParaRPr lang="fr-FR" sz="1600" smtClean="0">
                        <a:solidFill>
                          <a:srgbClr val="0066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smtClean="0">
                          <a:solidFill>
                            <a:srgbClr val="FF0000"/>
                          </a:solidFill>
                        </a:rPr>
                        <a:t>ST False</a:t>
                      </a: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 :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non stationnarité en tendance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9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catégories des nouvelles entrées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36096" y="2239704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représentation des différentes catégories reste globalement inchangée sauf pour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fish meat eggs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cereals and potatoes</a:t>
            </a: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" y="1859753"/>
            <a:ext cx="4612102" cy="264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698811" y="3861048"/>
            <a:ext cx="7833629" cy="2478809"/>
            <a:chOff x="106942" y="3644603"/>
            <a:chExt cx="8554383" cy="270687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56" y="4474886"/>
              <a:ext cx="8076380" cy="1834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Ellipse 11"/>
            <p:cNvSpPr/>
            <p:nvPr/>
          </p:nvSpPr>
          <p:spPr>
            <a:xfrm>
              <a:off x="2095824" y="5934766"/>
              <a:ext cx="1018271" cy="416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72355" y="3644603"/>
              <a:ext cx="4888970" cy="70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1200" b="1" smtClean="0">
                  <a:solidFill>
                    <a:srgbClr val="659A2A"/>
                  </a:solidFill>
                </a:rPr>
                <a:t>True</a:t>
              </a:r>
              <a:r>
                <a:rPr lang="fr-FR" sz="1200" b="1" smtClean="0">
                  <a:solidFill>
                    <a:schemeClr val="tx1"/>
                  </a:solidFill>
                </a:rPr>
                <a:t> : </a:t>
              </a:r>
              <a:r>
                <a:rPr lang="fr-FR" sz="1200" smtClean="0">
                  <a:solidFill>
                    <a:schemeClr val="tx1"/>
                  </a:solidFill>
                </a:rPr>
                <a:t>stationnaire (S)/</a:t>
              </a:r>
            </a:p>
            <a:p>
              <a:pPr algn="r"/>
              <a:r>
                <a:rPr lang="fr-FR" sz="1200" smtClean="0">
                  <a:solidFill>
                    <a:schemeClr val="tx1"/>
                  </a:solidFill>
                </a:rPr>
                <a:t>stationnaire en tendance (ST)</a:t>
              </a:r>
            </a:p>
            <a:p>
              <a:pPr algn="r"/>
              <a:r>
                <a:rPr lang="fr-FR" sz="1200" b="1" smtClean="0">
                  <a:solidFill>
                    <a:srgbClr val="FF0000"/>
                  </a:solidFill>
                </a:rPr>
                <a:t>False</a:t>
              </a:r>
              <a:r>
                <a:rPr lang="fr-FR" sz="1200" b="1" smtClean="0">
                  <a:solidFill>
                    <a:schemeClr val="tx1"/>
                  </a:solidFill>
                </a:rPr>
                <a:t> : </a:t>
              </a:r>
              <a:r>
                <a:rPr lang="fr-FR" sz="1200" smtClean="0">
                  <a:solidFill>
                    <a:schemeClr val="tx1"/>
                  </a:solidFill>
                </a:rPr>
                <a:t>non-stationnaire /</a:t>
              </a:r>
            </a:p>
            <a:p>
              <a:pPr algn="r"/>
              <a:r>
                <a:rPr lang="fr-FR" sz="1200" smtClean="0">
                  <a:solidFill>
                    <a:schemeClr val="tx1"/>
                  </a:solidFill>
                </a:rPr>
                <a:t>non-stationnaire </a:t>
              </a:r>
              <a:r>
                <a:rPr lang="fr-FR" sz="1200">
                  <a:solidFill>
                    <a:schemeClr val="tx1"/>
                  </a:solidFill>
                </a:rPr>
                <a:t>en </a:t>
              </a:r>
              <a:r>
                <a:rPr lang="fr-FR" sz="1200" smtClean="0">
                  <a:solidFill>
                    <a:schemeClr val="tx1"/>
                  </a:solidFill>
                </a:rPr>
                <a:t>tendance</a:t>
              </a:r>
              <a:endParaRPr lang="fr-FR" sz="1200">
                <a:solidFill>
                  <a:schemeClr val="tx1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4461929" y="5934766"/>
              <a:ext cx="1018271" cy="416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2352" y="5954502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/>
                <a:t>S</a:t>
              </a:r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6942" y="5588033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smtClean="0"/>
                <a:t>ST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71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évolution du nutriscore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99591" y="3928988"/>
            <a:ext cx="73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2012 à 2020, le nutriscore moyen est passé de 7 à 9,5 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Il y a une tendance à la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croissance du nutriscore moyen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Cette tendance est stationnaire</a:t>
            </a: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aller plus loin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représentation des différentes catégories change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peu (voir précédent)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plus de précision, on pourrait vérifier au sein de chaque catégorie si la tendance est toujours la même et pour toutes les catégories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0" y="1829922"/>
            <a:ext cx="5546533" cy="203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680" y="2174200"/>
            <a:ext cx="2216768" cy="139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9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évolution de quelques variables quantitatives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-355676"/>
            <a:ext cx="8153400" cy="915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99" y="7093093"/>
            <a:ext cx="5610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683568" y="1948355"/>
            <a:ext cx="7729145" cy="4193142"/>
            <a:chOff x="755576" y="1692960"/>
            <a:chExt cx="7729145" cy="419314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54" r="48888" b="27743"/>
            <a:stretch/>
          </p:blipFill>
          <p:spPr bwMode="auto">
            <a:xfrm>
              <a:off x="837880" y="2021477"/>
              <a:ext cx="3806128" cy="117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e 9"/>
            <p:cNvGrpSpPr>
              <a:grpSpLocks noChangeAspect="1"/>
            </p:cNvGrpSpPr>
            <p:nvPr/>
          </p:nvGrpSpPr>
          <p:grpSpPr>
            <a:xfrm>
              <a:off x="831777" y="1988840"/>
              <a:ext cx="7628656" cy="3897262"/>
              <a:chOff x="472697" y="1556792"/>
              <a:chExt cx="8226751" cy="4202810"/>
            </a:xfrm>
          </p:grpSpPr>
          <p:sp>
            <p:nvSpPr>
              <p:cNvPr id="11" name="ZoneTexte 10"/>
              <p:cNvSpPr txBox="1"/>
              <p:nvPr/>
            </p:nvSpPr>
            <p:spPr>
              <a:xfrm>
                <a:off x="758300" y="4465167"/>
                <a:ext cx="7918157" cy="1294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L’énergie moyenne augmente faiblement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depuis 2012</a:t>
                </a:r>
                <a:endParaRPr lang="fr-FR" u="sng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Les </a:t>
                </a: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quantités par emballage sont stables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depuis 2012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Baisses significatives des additifs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et des produits issus de palme, en particulier depuis 2018</a:t>
                </a:r>
                <a:endParaRPr lang="fr-FR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79658" y="3572625"/>
                <a:ext cx="2012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/>
                  <a:t>Tendance avéréé</a:t>
                </a:r>
                <a:endParaRPr lang="fr-FR"/>
              </a:p>
            </p:txBody>
          </p:sp>
          <p:grpSp>
            <p:nvGrpSpPr>
              <p:cNvPr id="13" name="Groupe 12"/>
              <p:cNvGrpSpPr>
                <a:grpSpLocks noChangeAspect="1"/>
              </p:cNvGrpSpPr>
              <p:nvPr/>
            </p:nvGrpSpPr>
            <p:grpSpPr>
              <a:xfrm>
                <a:off x="474846" y="1556792"/>
                <a:ext cx="8224601" cy="2698284"/>
                <a:chOff x="606037" y="1556791"/>
                <a:chExt cx="7941261" cy="2605328"/>
              </a:xfrm>
            </p:grpSpPr>
            <p:pic>
              <p:nvPicPr>
                <p:cNvPr id="3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362" b="13436"/>
                <a:stretch/>
              </p:blipFill>
              <p:spPr bwMode="auto">
                <a:xfrm>
                  <a:off x="606037" y="2895973"/>
                  <a:ext cx="7941261" cy="1266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7" t="85964" r="49032"/>
                <a:stretch/>
              </p:blipFill>
              <p:spPr bwMode="auto">
                <a:xfrm>
                  <a:off x="4606925" y="1556791"/>
                  <a:ext cx="3940373" cy="124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" name="Rectangle 14"/>
              <p:cNvSpPr/>
              <p:nvPr/>
            </p:nvSpPr>
            <p:spPr>
              <a:xfrm>
                <a:off x="4648078" y="1557896"/>
                <a:ext cx="4035981" cy="1292502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4882262" y="2303460"/>
                <a:ext cx="2389382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smtClean="0">
                    <a:solidFill>
                      <a:srgbClr val="006600"/>
                    </a:solidFill>
                  </a:rPr>
                  <a:t>stationnaire (p-val&lt;1</a:t>
                </a:r>
                <a:r>
                  <a:rPr lang="fr-FR" sz="1400" b="1" baseline="30000" smtClean="0">
                    <a:solidFill>
                      <a:srgbClr val="006600"/>
                    </a:solidFill>
                  </a:rPr>
                  <a:t>E</a:t>
                </a:r>
                <a:r>
                  <a:rPr lang="fr-FR" sz="1400" b="1" smtClean="0">
                    <a:solidFill>
                      <a:srgbClr val="006600"/>
                    </a:solidFill>
                  </a:rPr>
                  <a:t>-6)</a:t>
                </a:r>
                <a:endParaRPr lang="fr-FR" sz="140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842232" y="3667338"/>
                <a:ext cx="3353312" cy="33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smtClean="0">
                    <a:solidFill>
                      <a:srgbClr val="FF0000"/>
                    </a:solidFill>
                  </a:rPr>
                  <a:t>non-stationnaire (p-val=0,54)</a:t>
                </a:r>
                <a:endParaRPr lang="fr-FR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4893571" y="3688631"/>
                <a:ext cx="2792164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>
                    <a:solidFill>
                      <a:srgbClr val="FF0000"/>
                    </a:solidFill>
                  </a:rPr>
                  <a:t>non-stationnaire (</a:t>
                </a:r>
                <a:r>
                  <a:rPr lang="fr-FR" sz="1400" b="1" smtClean="0">
                    <a:solidFill>
                      <a:srgbClr val="FF0000"/>
                    </a:solidFill>
                  </a:rPr>
                  <a:t>p-val=0,43)</a:t>
                </a:r>
                <a:endParaRPr lang="fr-FR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2697" y="1577755"/>
                <a:ext cx="8226751" cy="2677320"/>
              </a:xfrm>
              <a:custGeom>
                <a:avLst/>
                <a:gdLst>
                  <a:gd name="connsiteX0" fmla="*/ 0 w 7704856"/>
                  <a:gd name="connsiteY0" fmla="*/ 0 h 1198536"/>
                  <a:gd name="connsiteX1" fmla="*/ 7704856 w 7704856"/>
                  <a:gd name="connsiteY1" fmla="*/ 0 h 1198536"/>
                  <a:gd name="connsiteX2" fmla="*/ 7704856 w 7704856"/>
                  <a:gd name="connsiteY2" fmla="*/ 1198536 h 1198536"/>
                  <a:gd name="connsiteX3" fmla="*/ 0 w 7704856"/>
                  <a:gd name="connsiteY3" fmla="*/ 1198536 h 1198536"/>
                  <a:gd name="connsiteX4" fmla="*/ 0 w 7704856"/>
                  <a:gd name="connsiteY4" fmla="*/ 0 h 1198536"/>
                  <a:gd name="connsiteX0" fmla="*/ 76200 w 7704856"/>
                  <a:gd name="connsiteY0" fmla="*/ 0 h 2366936"/>
                  <a:gd name="connsiteX1" fmla="*/ 7704856 w 7704856"/>
                  <a:gd name="connsiteY1" fmla="*/ 1168400 h 2366936"/>
                  <a:gd name="connsiteX2" fmla="*/ 7704856 w 7704856"/>
                  <a:gd name="connsiteY2" fmla="*/ 2366936 h 2366936"/>
                  <a:gd name="connsiteX3" fmla="*/ 0 w 7704856"/>
                  <a:gd name="connsiteY3" fmla="*/ 2366936 h 2366936"/>
                  <a:gd name="connsiteX4" fmla="*/ 76200 w 7704856"/>
                  <a:gd name="connsiteY4" fmla="*/ 0 h 2366936"/>
                  <a:gd name="connsiteX0" fmla="*/ 0 w 7628656"/>
                  <a:gd name="connsiteY0" fmla="*/ 0 h 2366936"/>
                  <a:gd name="connsiteX1" fmla="*/ 7628656 w 7628656"/>
                  <a:gd name="connsiteY1" fmla="*/ 1168400 h 2366936"/>
                  <a:gd name="connsiteX2" fmla="*/ 7628656 w 7628656"/>
                  <a:gd name="connsiteY2" fmla="*/ 2366936 h 2366936"/>
                  <a:gd name="connsiteX3" fmla="*/ 0 w 7628656"/>
                  <a:gd name="connsiteY3" fmla="*/ 2366936 h 2366936"/>
                  <a:gd name="connsiteX4" fmla="*/ 0 w 7628656"/>
                  <a:gd name="connsiteY4" fmla="*/ 0 h 2366936"/>
                  <a:gd name="connsiteX0" fmla="*/ 0 w 7628656"/>
                  <a:gd name="connsiteY0" fmla="*/ 0 h 2366936"/>
                  <a:gd name="connsiteX1" fmla="*/ 3549723 w 7628656"/>
                  <a:gd name="connsiteY1" fmla="*/ 530325 h 2366936"/>
                  <a:gd name="connsiteX2" fmla="*/ 7628656 w 7628656"/>
                  <a:gd name="connsiteY2" fmla="*/ 1168400 h 2366936"/>
                  <a:gd name="connsiteX3" fmla="*/ 7628656 w 7628656"/>
                  <a:gd name="connsiteY3" fmla="*/ 2366936 h 2366936"/>
                  <a:gd name="connsiteX4" fmla="*/ 0 w 7628656"/>
                  <a:gd name="connsiteY4" fmla="*/ 2366936 h 2366936"/>
                  <a:gd name="connsiteX5" fmla="*/ 0 w 7628656"/>
                  <a:gd name="connsiteY5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7628656 w 7628656"/>
                  <a:gd name="connsiteY2" fmla="*/ 1168400 h 2366936"/>
                  <a:gd name="connsiteX3" fmla="*/ 7628656 w 7628656"/>
                  <a:gd name="connsiteY3" fmla="*/ 2366936 h 2366936"/>
                  <a:gd name="connsiteX4" fmla="*/ 0 w 7628656"/>
                  <a:gd name="connsiteY4" fmla="*/ 2366936 h 2366936"/>
                  <a:gd name="connsiteX5" fmla="*/ 0 w 7628656"/>
                  <a:gd name="connsiteY5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5645223 w 7628656"/>
                  <a:gd name="connsiteY2" fmla="*/ 568425 h 2366936"/>
                  <a:gd name="connsiteX3" fmla="*/ 7628656 w 7628656"/>
                  <a:gd name="connsiteY3" fmla="*/ 11684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28656 w 7628656"/>
                  <a:gd name="connsiteY3" fmla="*/ 11684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03256 w 7628656"/>
                  <a:gd name="connsiteY3" fmla="*/ 12192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28656 w 7628656"/>
                  <a:gd name="connsiteY3" fmla="*/ 12573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193093 h 2366936"/>
                  <a:gd name="connsiteX3" fmla="*/ 7628656 w 7628656"/>
                  <a:gd name="connsiteY3" fmla="*/ 12573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193093 h 2366936"/>
                  <a:gd name="connsiteX3" fmla="*/ 7628656 w 7628656"/>
                  <a:gd name="connsiteY3" fmla="*/ 1196761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8656" h="2366936">
                    <a:moveTo>
                      <a:pt x="0" y="0"/>
                    </a:moveTo>
                    <a:lnTo>
                      <a:pt x="3803723" y="9625"/>
                    </a:lnTo>
                    <a:lnTo>
                      <a:pt x="3803723" y="1193093"/>
                    </a:lnTo>
                    <a:lnTo>
                      <a:pt x="7628656" y="1196761"/>
                    </a:lnTo>
                    <a:lnTo>
                      <a:pt x="7628656" y="2366936"/>
                    </a:lnTo>
                    <a:lnTo>
                      <a:pt x="0" y="236693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758300" y="2344547"/>
                <a:ext cx="2844024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1400" smtClean="0">
                    <a:solidFill>
                      <a:srgbClr val="FF0000"/>
                    </a:solidFill>
                  </a:rPr>
                  <a:t>non-stationnaire (p-val=0,07)</a:t>
                </a:r>
                <a:endParaRPr lang="fr-FR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55576" y="1700808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i="1">
                  <a:solidFill>
                    <a:srgbClr val="FF0000"/>
                  </a:solidFill>
                </a:rPr>
                <a:t>non rejet </a:t>
              </a:r>
              <a:r>
                <a:rPr lang="fr-FR" sz="1400" b="1" i="1" smtClean="0">
                  <a:solidFill>
                    <a:srgbClr val="FF0000"/>
                  </a:solidFill>
                </a:rPr>
                <a:t> H0</a:t>
              </a:r>
              <a:endParaRPr lang="fr-FR" sz="1400" i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96336" y="1692960"/>
              <a:ext cx="8883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i="1" smtClean="0">
                  <a:solidFill>
                    <a:srgbClr val="006600"/>
                  </a:solidFill>
                </a:rPr>
                <a:t>rejet  H0</a:t>
              </a:r>
              <a:endParaRPr lang="fr-FR" sz="1400" i="1">
                <a:solidFill>
                  <a:srgbClr val="006600"/>
                </a:solidFill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14" y="8855000"/>
            <a:ext cx="95154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4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apparentées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" y="1988840"/>
            <a:ext cx="7789912" cy="389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910461"/>
            <a:ext cx="403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Nettoyage efficace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Relations prévisibles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Composantes nutritionnelles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225425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 bwMode="auto">
          <a:xfrm>
            <a:off x="683568" y="1830989"/>
            <a:ext cx="4680520" cy="44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86288" y="1999456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 est liée et limitée par les protéines-glucides-lipides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teneurs des composants principaux se limitent entre elles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nutriscore est surtout impacté par les lipides et l’énergie</a:t>
            </a:r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822600" y="2724487"/>
            <a:ext cx="1702792" cy="1625760"/>
            <a:chOff x="2822600" y="2724487"/>
            <a:chExt cx="1702792" cy="1625760"/>
          </a:xfrm>
        </p:grpSpPr>
        <p:sp>
          <p:nvSpPr>
            <p:cNvPr id="3" name="Triangle rectangle 2"/>
            <p:cNvSpPr/>
            <p:nvPr/>
          </p:nvSpPr>
          <p:spPr>
            <a:xfrm>
              <a:off x="2822600" y="2724487"/>
              <a:ext cx="792088" cy="781130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rectangle 9"/>
            <p:cNvSpPr/>
            <p:nvPr/>
          </p:nvSpPr>
          <p:spPr>
            <a:xfrm>
              <a:off x="3716288" y="2737604"/>
              <a:ext cx="792088" cy="781130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rectangle 10"/>
            <p:cNvSpPr/>
            <p:nvPr/>
          </p:nvSpPr>
          <p:spPr>
            <a:xfrm>
              <a:off x="3733304" y="3569117"/>
              <a:ext cx="792088" cy="781130"/>
            </a:xfrm>
            <a:prstGeom prst="rt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4525392" y="2708920"/>
            <a:ext cx="766688" cy="2371952"/>
            <a:chOff x="4525392" y="2708920"/>
            <a:chExt cx="766688" cy="2371952"/>
          </a:xfrm>
        </p:grpSpPr>
        <p:cxnSp>
          <p:nvCxnSpPr>
            <p:cNvPr id="12" name="Connecteur droit 11"/>
            <p:cNvCxnSpPr/>
            <p:nvPr/>
          </p:nvCxnSpPr>
          <p:spPr>
            <a:xfrm flipV="1">
              <a:off x="4525392" y="2708920"/>
              <a:ext cx="766688" cy="713731"/>
            </a:xfrm>
            <a:prstGeom prst="line">
              <a:avLst/>
            </a:prstGeom>
            <a:ln w="381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4541226" y="3717032"/>
              <a:ext cx="196788" cy="571751"/>
            </a:xfrm>
            <a:prstGeom prst="line">
              <a:avLst/>
            </a:prstGeom>
            <a:ln w="381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4525392" y="4526280"/>
              <a:ext cx="305688" cy="554592"/>
            </a:xfrm>
            <a:prstGeom prst="line">
              <a:avLst/>
            </a:prstGeom>
            <a:ln w="381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/>
          <p:cNvGrpSpPr/>
          <p:nvPr/>
        </p:nvGrpSpPr>
        <p:grpSpPr>
          <a:xfrm>
            <a:off x="1052476" y="3159413"/>
            <a:ext cx="829828" cy="2855526"/>
            <a:chOff x="1052476" y="3159413"/>
            <a:chExt cx="829828" cy="2855526"/>
          </a:xfrm>
        </p:grpSpPr>
        <p:cxnSp>
          <p:nvCxnSpPr>
            <p:cNvPr id="25" name="Connecteur droit 24"/>
            <p:cNvCxnSpPr/>
            <p:nvPr/>
          </p:nvCxnSpPr>
          <p:spPr>
            <a:xfrm flipV="1">
              <a:off x="1115616" y="5301208"/>
              <a:ext cx="766688" cy="713731"/>
            </a:xfrm>
            <a:prstGeom prst="line">
              <a:avLst/>
            </a:prstGeom>
            <a:ln w="38100">
              <a:solidFill>
                <a:srgbClr val="CC009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flipV="1">
              <a:off x="1115616" y="3159413"/>
              <a:ext cx="766688" cy="346205"/>
            </a:xfrm>
            <a:prstGeom prst="line">
              <a:avLst/>
            </a:prstGeom>
            <a:ln w="38100">
              <a:solidFill>
                <a:srgbClr val="CC009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1052476" y="4243408"/>
              <a:ext cx="766688" cy="1"/>
            </a:xfrm>
            <a:prstGeom prst="line">
              <a:avLst/>
            </a:prstGeom>
            <a:ln w="38100">
              <a:solidFill>
                <a:srgbClr val="CC009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5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7544" y="910461"/>
            <a:ext cx="4038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Predictive Power Score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Intuition des relations à étudier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3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9556120" y="-427638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" name="Groupe 49"/>
          <p:cNvGrpSpPr/>
          <p:nvPr/>
        </p:nvGrpSpPr>
        <p:grpSpPr>
          <a:xfrm>
            <a:off x="9608185" y="2840894"/>
            <a:ext cx="3147499" cy="2000248"/>
            <a:chOff x="13730801" y="2305051"/>
            <a:chExt cx="3147499" cy="2000248"/>
          </a:xfrm>
        </p:grpSpPr>
        <p:pic>
          <p:nvPicPr>
            <p:cNvPr id="5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13730801" y="2305051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e 27"/>
            <p:cNvGrpSpPr/>
            <p:nvPr/>
          </p:nvGrpSpPr>
          <p:grpSpPr>
            <a:xfrm>
              <a:off x="14074587" y="2740859"/>
              <a:ext cx="2348420" cy="1214849"/>
              <a:chOff x="4338316" y="4180361"/>
              <a:chExt cx="2348420" cy="12148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9992" y="4217347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FFF0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 flipH="1">
                <a:off x="4338316" y="4180361"/>
                <a:ext cx="2348420" cy="1214849"/>
                <a:chOff x="1600221" y="3919804"/>
                <a:chExt cx="2375802" cy="1214849"/>
              </a:xfrm>
            </p:grpSpPr>
            <p:grpSp>
              <p:nvGrpSpPr>
                <p:cNvPr id="41" name="Groupe 40"/>
                <p:cNvGrpSpPr/>
                <p:nvPr/>
              </p:nvGrpSpPr>
              <p:grpSpPr>
                <a:xfrm>
                  <a:off x="3163229" y="4331096"/>
                  <a:ext cx="812794" cy="803557"/>
                  <a:chOff x="3163229" y="4437112"/>
                  <a:chExt cx="812794" cy="803557"/>
                </a:xfrm>
              </p:grpSpPr>
              <p:cxnSp>
                <p:nvCxnSpPr>
                  <p:cNvPr id="45" name="Connecteur droit avec flèche 44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3163229" y="4871337"/>
                    <a:ext cx="812794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brand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600221" y="3919804"/>
                  <a:ext cx="1729215" cy="369332"/>
                  <a:chOff x="1533961" y="3946308"/>
                  <a:chExt cx="1729215" cy="369332"/>
                </a:xfrm>
              </p:grpSpPr>
              <p:sp>
                <p:nvSpPr>
                  <p:cNvPr id="43" name="ZoneTexte 42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44" name="Connecteur droit avec flèche 43"/>
                  <p:cNvCxnSpPr/>
                  <p:nvPr/>
                </p:nvCxnSpPr>
                <p:spPr>
                  <a:xfrm>
                    <a:off x="2831176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40340" r="71984" b="39035"/>
            <a:stretch/>
          </p:blipFill>
          <p:spPr bwMode="auto">
            <a:xfrm>
              <a:off x="870856" y="3412401"/>
              <a:ext cx="2104573" cy="95639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Forme libre 59"/>
            <p:cNvSpPr/>
            <p:nvPr/>
          </p:nvSpPr>
          <p:spPr>
            <a:xfrm>
              <a:off x="885371" y="2351314"/>
              <a:ext cx="5791200" cy="2032000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1200" h="2032000">
                  <a:moveTo>
                    <a:pt x="2220686" y="0"/>
                  </a:moveTo>
                  <a:lnTo>
                    <a:pt x="5791200" y="29029"/>
                  </a:lnTo>
                  <a:lnTo>
                    <a:pt x="5791200" y="1669143"/>
                  </a:lnTo>
                  <a:lnTo>
                    <a:pt x="2075543" y="2017486"/>
                  </a:lnTo>
                  <a:lnTo>
                    <a:pt x="0" y="2032000"/>
                  </a:lnTo>
                  <a:lnTo>
                    <a:pt x="0" y="1016000"/>
                  </a:lnTo>
                  <a:lnTo>
                    <a:pt x="2220686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9" name="Groupe 48"/>
            <p:cNvGrpSpPr/>
            <p:nvPr/>
          </p:nvGrpSpPr>
          <p:grpSpPr>
            <a:xfrm>
              <a:off x="3111869" y="2362259"/>
              <a:ext cx="3562350" cy="1630790"/>
              <a:chOff x="10306050" y="2305051"/>
              <a:chExt cx="3562350" cy="1630790"/>
            </a:xfrm>
          </p:grpSpPr>
          <p:pic>
            <p:nvPicPr>
              <p:cNvPr id="10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3" t="40076" r="72131" b="39301"/>
              <a:stretch/>
            </p:blipFill>
            <p:spPr bwMode="auto">
              <a:xfrm>
                <a:off x="10306050" y="2305051"/>
                <a:ext cx="3562350" cy="163079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" name="Groupe 26"/>
              <p:cNvGrpSpPr/>
              <p:nvPr/>
            </p:nvGrpSpPr>
            <p:grpSpPr>
              <a:xfrm>
                <a:off x="11336492" y="2480302"/>
                <a:ext cx="2394309" cy="1214849"/>
                <a:chOff x="1600221" y="3919804"/>
                <a:chExt cx="2394309" cy="1214849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3353678" y="3972182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3162251" y="4331096"/>
                  <a:ext cx="832279" cy="803557"/>
                  <a:chOff x="3162251" y="4437112"/>
                  <a:chExt cx="832279" cy="803557"/>
                </a:xfrm>
              </p:grpSpPr>
              <p:cxnSp>
                <p:nvCxnSpPr>
                  <p:cNvPr id="11" name="Connecteur droit avec flèche 10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3162251" y="4871337"/>
                    <a:ext cx="83227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pnns2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22" name="ZoneTexte 21"/>
                  <p:cNvSpPr txBox="1"/>
                  <p:nvPr/>
                </p:nvSpPr>
                <p:spPr>
                  <a:xfrm>
                    <a:off x="1533961" y="3946308"/>
                    <a:ext cx="123783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nutriscore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23" name="Connecteur droit avec flèche 22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Rectangle 53"/>
            <p:cNvSpPr/>
            <p:nvPr/>
          </p:nvSpPr>
          <p:spPr>
            <a:xfrm>
              <a:off x="870857" y="3412401"/>
              <a:ext cx="2104572" cy="956399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" t="40664" r="71885" b="38711"/>
            <a:stretch/>
          </p:blipFill>
          <p:spPr bwMode="auto">
            <a:xfrm>
              <a:off x="870857" y="3412401"/>
              <a:ext cx="2104572" cy="956399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Ellipse 61"/>
            <p:cNvSpPr/>
            <p:nvPr/>
          </p:nvSpPr>
          <p:spPr>
            <a:xfrm>
              <a:off x="2908405" y="2267510"/>
              <a:ext cx="540000" cy="5400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smtClean="0">
                  <a:solidFill>
                    <a:schemeClr val="tx1"/>
                  </a:solidFill>
                </a:rPr>
                <a:t>1</a:t>
              </a:r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49724" y="3573016"/>
            <a:ext cx="224713" cy="15302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27463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La Base de donnée OpenFoodFacts</a:t>
            </a:r>
            <a:endParaRPr lang="fr-FR" sz="3200"/>
          </a:p>
        </p:txBody>
      </p:sp>
      <p:sp>
        <p:nvSpPr>
          <p:cNvPr id="3" name="ZoneTexte 2"/>
          <p:cNvSpPr txBox="1"/>
          <p:nvPr/>
        </p:nvSpPr>
        <p:spPr>
          <a:xfrm>
            <a:off x="3491880" y="1775314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Base de donnée publique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réée en 2012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b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énévole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+ de 650 000 produits</a:t>
            </a:r>
          </a:p>
          <a:p>
            <a:endParaRPr lang="fr-FR" smtClean="0"/>
          </a:p>
          <a:p>
            <a:r>
              <a:rPr lang="fr-FR"/>
              <a:t>Nombreuses fonctionnalités sur le site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Recherche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produits avec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critères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produits multivariables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Informations sur les additifs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/>
          </a:p>
          <a:p>
            <a:r>
              <a:rPr lang="fr-FR" smtClean="0"/>
              <a:t>Une application mobile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contribuer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aider le consommateur</a:t>
            </a:r>
            <a:endParaRPr lang="fr-FR" smtClean="0"/>
          </a:p>
          <a:p>
            <a:pPr marL="285750" indent="-285750">
              <a:buFontTx/>
              <a:buChar char="-"/>
            </a:pPr>
            <a:endParaRPr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50397" y="1700808"/>
            <a:ext cx="1849395" cy="4088606"/>
            <a:chOff x="532105" y="1788666"/>
            <a:chExt cx="1849395" cy="4088606"/>
          </a:xfrm>
        </p:grpSpPr>
        <p:sp>
          <p:nvSpPr>
            <p:cNvPr id="9" name="Rectangle 8"/>
            <p:cNvSpPr/>
            <p:nvPr/>
          </p:nvSpPr>
          <p:spPr>
            <a:xfrm>
              <a:off x="535410" y="3179383"/>
              <a:ext cx="1836315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37" y="3195501"/>
              <a:ext cx="1636407" cy="128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05" y="4569312"/>
              <a:ext cx="1849395" cy="130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32105" y="4569312"/>
              <a:ext cx="1839620" cy="1307960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2105" y="1788666"/>
              <a:ext cx="1838662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5" y="1817876"/>
              <a:ext cx="14089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 et nutriscore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 descr="C:\Users\Maryse\Documents\o---FORMATION---o\OCR_DS\PROJET 3 - Appli Santé\PROJECT3\NOTEBOOKS\FIG\A_3_1_pnns1_box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60" y="-171400"/>
            <a:ext cx="6087899" cy="76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ryse\Documents\o---FORMATION---o\OCR_DS\PROJET 3 - Appli Santé\PROJECT3\NOTEBOOKS\FIG\A_3_1_pnns1_boxplo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79"/>
          <a:stretch/>
        </p:blipFill>
        <p:spPr bwMode="auto">
          <a:xfrm>
            <a:off x="1547664" y="1772816"/>
            <a:ext cx="5961991" cy="44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179512" y="258470"/>
            <a:ext cx="2045972" cy="1374132"/>
            <a:chOff x="4312952" y="2141895"/>
            <a:chExt cx="2801909" cy="1881840"/>
          </a:xfrm>
        </p:grpSpPr>
        <p:pic>
          <p:nvPicPr>
            <p:cNvPr id="1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3" t="40076" r="72131" b="39301"/>
            <a:stretch/>
          </p:blipFill>
          <p:spPr bwMode="auto">
            <a:xfrm>
              <a:off x="4582953" y="2392945"/>
              <a:ext cx="2531908" cy="163079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336410" y="2620574"/>
              <a:ext cx="449426" cy="339035"/>
            </a:xfrm>
            <a:prstGeom prst="rect">
              <a:avLst/>
            </a:pr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6561123" y="2979488"/>
              <a:ext cx="0" cy="43200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6144983" y="3413713"/>
              <a:ext cx="875980" cy="39836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pnns2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582953" y="2568196"/>
              <a:ext cx="1295090" cy="39836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nutriscore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5826540" y="2763587"/>
              <a:ext cx="43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4312952" y="2141895"/>
              <a:ext cx="540001" cy="540001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solidFill>
                    <a:schemeClr val="tx1"/>
                  </a:solidFill>
                </a:rPr>
                <a:t>1</a:t>
              </a:r>
              <a:endParaRPr lang="fr-FR" sz="1400" b="1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657054" y="2060848"/>
            <a:ext cx="1978842" cy="1368152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catégories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0" y="597579"/>
            <a:ext cx="3613190" cy="24713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6940"/>
            <a:ext cx="7308304" cy="259238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2401055" y="3367571"/>
            <a:ext cx="5424695" cy="1872194"/>
            <a:chOff x="2401055" y="3223647"/>
            <a:chExt cx="5424695" cy="1872194"/>
          </a:xfrm>
        </p:grpSpPr>
        <p:sp>
          <p:nvSpPr>
            <p:cNvPr id="7" name="Rectangle 6"/>
            <p:cNvSpPr/>
            <p:nvPr/>
          </p:nvSpPr>
          <p:spPr>
            <a:xfrm>
              <a:off x="2401055" y="3939860"/>
              <a:ext cx="1259180" cy="1155980"/>
            </a:xfrm>
            <a:prstGeom prst="rect">
              <a:avLst/>
            </a:prstGeom>
            <a:noFill/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696" y="3223647"/>
              <a:ext cx="3704054" cy="1302339"/>
            </a:xfrm>
            <a:prstGeom prst="rect">
              <a:avLst/>
            </a:prstGeom>
            <a:noFill/>
            <a:ln w="19050">
              <a:solidFill>
                <a:srgbClr val="00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0" name="Connecteur droit 9"/>
            <p:cNvCxnSpPr/>
            <p:nvPr/>
          </p:nvCxnSpPr>
          <p:spPr>
            <a:xfrm flipV="1">
              <a:off x="2401055" y="3223647"/>
              <a:ext cx="1720641" cy="716213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3646915" y="4525986"/>
              <a:ext cx="4178835" cy="569855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0" y="2165955"/>
            <a:ext cx="36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Kruskal-Wallis et ANOVA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probablement différentes</a:t>
            </a:r>
          </a:p>
          <a:p>
            <a:pPr marL="285750" indent="-285750">
              <a:buFontTx/>
              <a:buChar char="-"/>
            </a:pP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62453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1" t="40664" r="24447" b="34794"/>
            <a:stretch/>
          </p:blipFill>
          <p:spPr bwMode="auto">
            <a:xfrm>
              <a:off x="5283486" y="3412400"/>
              <a:ext cx="1816539" cy="1138041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5283486" y="3412400"/>
              <a:ext cx="1816540" cy="113804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/>
            <p:cNvSpPr/>
            <p:nvPr/>
          </p:nvSpPr>
          <p:spPr>
            <a:xfrm>
              <a:off x="2908405" y="2267510"/>
              <a:ext cx="540000" cy="540000"/>
            </a:xfrm>
            <a:prstGeom prst="ellipse">
              <a:avLst/>
            </a:prstGeom>
            <a:solidFill>
              <a:srgbClr val="66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Forme libre 59"/>
            <p:cNvSpPr/>
            <p:nvPr/>
          </p:nvSpPr>
          <p:spPr>
            <a:xfrm flipH="1">
              <a:off x="1773331" y="2305282"/>
              <a:ext cx="5442857" cy="2264228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928914 h 2032000"/>
                <a:gd name="connsiteX6" fmla="*/ 2220686 w 5791200"/>
                <a:gd name="connsiteY6" fmla="*/ 0 h 2032000"/>
                <a:gd name="connsiteX0" fmla="*/ 2220686 w 5791200"/>
                <a:gd name="connsiteY0" fmla="*/ 232228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20686 w 5791200"/>
                <a:gd name="connsiteY6" fmla="*/ 232228 h 2264228"/>
                <a:gd name="connsiteX0" fmla="*/ 2264229 w 5791200"/>
                <a:gd name="connsiteY0" fmla="*/ 14514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64229 w 5791200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075543 w 5442857"/>
                <a:gd name="connsiteY3" fmla="*/ 2249714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235201 w 5442857"/>
                <a:gd name="connsiteY3" fmla="*/ 2031999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01373 w 5442857"/>
                <a:gd name="connsiteY3" fmla="*/ 2090056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59430 w 5442857"/>
                <a:gd name="connsiteY3" fmla="*/ 2249713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2857" h="2264228">
                  <a:moveTo>
                    <a:pt x="2264229" y="14514"/>
                  </a:moveTo>
                  <a:lnTo>
                    <a:pt x="5442857" y="0"/>
                  </a:lnTo>
                  <a:lnTo>
                    <a:pt x="5442857" y="2032000"/>
                  </a:lnTo>
                  <a:lnTo>
                    <a:pt x="1959430" y="2249713"/>
                  </a:lnTo>
                  <a:lnTo>
                    <a:pt x="0" y="2264228"/>
                  </a:lnTo>
                  <a:lnTo>
                    <a:pt x="0" y="1161142"/>
                  </a:lnTo>
                  <a:lnTo>
                    <a:pt x="2264229" y="14514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52629" y="3573016"/>
            <a:ext cx="224713" cy="15302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2223654" y="2349346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5" name="Ellipse 54"/>
          <p:cNvSpPr/>
          <p:nvPr/>
        </p:nvSpPr>
        <p:spPr>
          <a:xfrm>
            <a:off x="2059976" y="2221382"/>
            <a:ext cx="540000" cy="540000"/>
          </a:xfrm>
          <a:prstGeom prst="ellipse">
            <a:avLst/>
          </a:prstGeom>
          <a:solidFill>
            <a:srgbClr val="66FF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8704" y="3706080"/>
            <a:ext cx="224713" cy="153024"/>
          </a:xfrm>
          <a:prstGeom prst="rect">
            <a:avLst/>
          </a:prstGeom>
          <a:noFill/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3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nutrigrade et l’énergie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1190"/>
            <a:ext cx="8352928" cy="428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59400" y="3454400"/>
            <a:ext cx="1689099" cy="1402060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>
            <a:grpSpLocks noChangeAspect="1"/>
          </p:cNvGrpSpPr>
          <p:nvPr/>
        </p:nvGrpSpPr>
        <p:grpSpPr>
          <a:xfrm>
            <a:off x="395537" y="283892"/>
            <a:ext cx="1991689" cy="1260000"/>
            <a:chOff x="2059976" y="2221382"/>
            <a:chExt cx="3364077" cy="2128213"/>
          </a:xfrm>
        </p:grpSpPr>
        <p:grpSp>
          <p:nvGrpSpPr>
            <p:cNvPr id="11" name="Groupe 10"/>
            <p:cNvGrpSpPr/>
            <p:nvPr/>
          </p:nvGrpSpPr>
          <p:grpSpPr>
            <a:xfrm>
              <a:off x="2223654" y="2349346"/>
              <a:ext cx="3200399" cy="2000249"/>
              <a:chOff x="17830800" y="2305050"/>
              <a:chExt cx="3200399" cy="2000249"/>
            </a:xfrm>
          </p:grpSpPr>
          <p:pic>
            <p:nvPicPr>
              <p:cNvPr id="12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93" t="40077" r="23822" b="34628"/>
              <a:stretch/>
            </p:blipFill>
            <p:spPr bwMode="auto">
              <a:xfrm>
                <a:off x="17830800" y="2305050"/>
                <a:ext cx="3200399" cy="2000249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oupe 12"/>
              <p:cNvGrpSpPr/>
              <p:nvPr/>
            </p:nvGrpSpPr>
            <p:grpSpPr>
              <a:xfrm>
                <a:off x="18228955" y="2720992"/>
                <a:ext cx="2695925" cy="1313504"/>
                <a:chOff x="8492684" y="4160494"/>
                <a:chExt cx="2695925" cy="1313504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10224791" y="4217346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66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grpSp>
              <p:nvGrpSpPr>
                <p:cNvPr id="15" name="Groupe 14"/>
                <p:cNvGrpSpPr/>
                <p:nvPr/>
              </p:nvGrpSpPr>
              <p:grpSpPr>
                <a:xfrm>
                  <a:off x="8492684" y="4160494"/>
                  <a:ext cx="2695925" cy="1313504"/>
                  <a:chOff x="1600221" y="3919804"/>
                  <a:chExt cx="2695925" cy="1313504"/>
                </a:xfrm>
              </p:grpSpPr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162251" y="4331096"/>
                    <a:ext cx="1133895" cy="902212"/>
                    <a:chOff x="3162251" y="4437112"/>
                    <a:chExt cx="1133895" cy="902212"/>
                  </a:xfrm>
                </p:grpSpPr>
                <p:cxnSp>
                  <p:nvCxnSpPr>
                    <p:cNvPr id="20" name="Connecteur droit avec flèche 19"/>
                    <p:cNvCxnSpPr/>
                    <p:nvPr/>
                  </p:nvCxnSpPr>
                  <p:spPr>
                    <a:xfrm flipV="1">
                      <a:off x="3578391" y="4437112"/>
                      <a:ext cx="0" cy="432000"/>
                    </a:xfrm>
                    <a:prstGeom prst="straightConnector1">
                      <a:avLst/>
                    </a:prstGeom>
                    <a:ln w="38100">
                      <a:solidFill>
                        <a:srgbClr val="66FF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ZoneTexte 20"/>
                    <p:cNvSpPr txBox="1"/>
                    <p:nvPr/>
                  </p:nvSpPr>
                  <p:spPr>
                    <a:xfrm>
                      <a:off x="3162251" y="4871336"/>
                      <a:ext cx="1133895" cy="467988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energy</a:t>
                      </a:r>
                      <a:endParaRPr lang="fr-FR" sz="1400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</p:grpSp>
              <p:grpSp>
                <p:nvGrpSpPr>
                  <p:cNvPr id="17" name="Groupe 16"/>
                  <p:cNvGrpSpPr/>
                  <p:nvPr/>
                </p:nvGrpSpPr>
                <p:grpSpPr>
                  <a:xfrm>
                    <a:off x="1600221" y="3919804"/>
                    <a:ext cx="1675587" cy="467988"/>
                    <a:chOff x="1533961" y="3946308"/>
                    <a:chExt cx="1675587" cy="467988"/>
                  </a:xfrm>
                </p:grpSpPr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1533961" y="3946308"/>
                      <a:ext cx="1579945" cy="467988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nutrigrade</a:t>
                      </a:r>
                      <a:endParaRPr lang="fr-FR" sz="1400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cxnSp>
                  <p:nvCxnSpPr>
                    <p:cNvPr id="19" name="Connecteur droit avec flèche 18"/>
                    <p:cNvCxnSpPr/>
                    <p:nvPr/>
                  </p:nvCxnSpPr>
                  <p:spPr>
                    <a:xfrm>
                      <a:off x="2777548" y="4141699"/>
                      <a:ext cx="43200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66FFFF"/>
                      </a:solidFill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2" name="Ellipse 21"/>
            <p:cNvSpPr/>
            <p:nvPr/>
          </p:nvSpPr>
          <p:spPr>
            <a:xfrm>
              <a:off x="2059976" y="2221382"/>
              <a:ext cx="540000" cy="540000"/>
            </a:xfrm>
            <a:prstGeom prst="ellipse">
              <a:avLst/>
            </a:prstGeom>
            <a:solidFill>
              <a:srgbClr val="66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00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4957440" y="1823815"/>
            <a:ext cx="734131" cy="3327547"/>
            <a:chOff x="4754577" y="1836515"/>
            <a:chExt cx="734131" cy="3327547"/>
          </a:xfrm>
        </p:grpSpPr>
        <p:cxnSp>
          <p:nvCxnSpPr>
            <p:cNvPr id="19" name="Connecteur droit 18"/>
            <p:cNvCxnSpPr/>
            <p:nvPr/>
          </p:nvCxnSpPr>
          <p:spPr>
            <a:xfrm flipV="1">
              <a:off x="4754577" y="4271142"/>
              <a:ext cx="734131" cy="89292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754577" y="1836515"/>
              <a:ext cx="734131" cy="34787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626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bivariée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nutrigrade vs. énergie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436096" y="476931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nutrigrade est fortement corrélé à l’énergie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Il y a des exceptions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485933" y="803611"/>
            <a:ext cx="4446107" cy="5387873"/>
            <a:chOff x="314150" y="769387"/>
            <a:chExt cx="4446107" cy="538787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802291"/>
              <a:ext cx="4436729" cy="332754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50" y="769387"/>
              <a:ext cx="3512532" cy="878133"/>
            </a:xfrm>
            <a:prstGeom prst="rect">
              <a:avLst/>
            </a:prstGeom>
            <a:ln w="19050">
              <a:solidFill>
                <a:srgbClr val="006600"/>
              </a:solidFill>
              <a:prstDash val="sysDot"/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5293164"/>
              <a:ext cx="3456384" cy="864096"/>
            </a:xfrm>
            <a:prstGeom prst="rect">
              <a:avLst/>
            </a:prstGeom>
            <a:ln w="19050">
              <a:solidFill>
                <a:srgbClr val="FF0000"/>
              </a:solidFill>
              <a:prstDash val="sysDot"/>
            </a:ln>
          </p:spPr>
        </p:pic>
        <p:sp>
          <p:nvSpPr>
            <p:cNvPr id="7" name="Ellipse 6"/>
            <p:cNvSpPr/>
            <p:nvPr/>
          </p:nvSpPr>
          <p:spPr>
            <a:xfrm>
              <a:off x="1907704" y="2150167"/>
              <a:ext cx="432048" cy="414737"/>
            </a:xfrm>
            <a:prstGeom prst="ellipse">
              <a:avLst/>
            </a:prstGeom>
            <a:noFill/>
            <a:ln w="19050">
              <a:solidFill>
                <a:srgbClr val="006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36960" y="4509120"/>
              <a:ext cx="432048" cy="4147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Picture 5" descr="C:\Users\Maryse\Documents\o---FORMATION---o\OCR_DS\PROJET 3 - Appli Santé\PROJECT3\NOTEBOOKS\FIG\A_3_1_nutrigrade_boxplo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5" t="36089" r="19867" b="33842"/>
          <a:stretch/>
        </p:blipFill>
        <p:spPr bwMode="auto">
          <a:xfrm>
            <a:off x="5691571" y="2171691"/>
            <a:ext cx="2707743" cy="20867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515119" y="87334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006600"/>
                </a:solidFill>
              </a:rPr>
              <a:t>A</a:t>
            </a:r>
            <a:endParaRPr lang="fr-FR" b="1">
              <a:solidFill>
                <a:srgbClr val="0066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15119" y="537548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FF0000"/>
                </a:solidFill>
              </a:rPr>
              <a:t>E</a:t>
            </a:r>
            <a:endParaRPr lang="fr-F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8" t="41913" r="51912" b="34794"/>
            <a:stretch/>
          </p:blipFill>
          <p:spPr bwMode="auto">
            <a:xfrm>
              <a:off x="3057302" y="3470321"/>
              <a:ext cx="1654627" cy="1080119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3123246" y="3470321"/>
              <a:ext cx="1588683" cy="107654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Forme libre 59"/>
            <p:cNvSpPr/>
            <p:nvPr/>
          </p:nvSpPr>
          <p:spPr>
            <a:xfrm>
              <a:off x="3123247" y="2303983"/>
              <a:ext cx="4392488" cy="2264228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928914 h 2032000"/>
                <a:gd name="connsiteX6" fmla="*/ 2220686 w 5791200"/>
                <a:gd name="connsiteY6" fmla="*/ 0 h 2032000"/>
                <a:gd name="connsiteX0" fmla="*/ 2220686 w 5791200"/>
                <a:gd name="connsiteY0" fmla="*/ 232228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20686 w 5791200"/>
                <a:gd name="connsiteY6" fmla="*/ 232228 h 2264228"/>
                <a:gd name="connsiteX0" fmla="*/ 2264229 w 5791200"/>
                <a:gd name="connsiteY0" fmla="*/ 14514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64229 w 5791200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075543 w 5442857"/>
                <a:gd name="connsiteY3" fmla="*/ 2249714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235201 w 5442857"/>
                <a:gd name="connsiteY3" fmla="*/ 2031999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01373 w 5442857"/>
                <a:gd name="connsiteY3" fmla="*/ 2090056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59430 w 5442857"/>
                <a:gd name="connsiteY3" fmla="*/ 2249713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2857" h="2264228">
                  <a:moveTo>
                    <a:pt x="2264229" y="14514"/>
                  </a:moveTo>
                  <a:lnTo>
                    <a:pt x="5442857" y="0"/>
                  </a:lnTo>
                  <a:lnTo>
                    <a:pt x="5442857" y="2032000"/>
                  </a:lnTo>
                  <a:lnTo>
                    <a:pt x="1959430" y="2249713"/>
                  </a:lnTo>
                  <a:lnTo>
                    <a:pt x="0" y="2264228"/>
                  </a:lnTo>
                  <a:lnTo>
                    <a:pt x="0" y="1161142"/>
                  </a:lnTo>
                  <a:lnTo>
                    <a:pt x="2264229" y="14514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384941" y="2230770"/>
            <a:ext cx="3151777" cy="2128190"/>
            <a:chOff x="9608185" y="2712952"/>
            <a:chExt cx="3151777" cy="2128190"/>
          </a:xfrm>
        </p:grpSpPr>
        <p:grpSp>
          <p:nvGrpSpPr>
            <p:cNvPr id="50" name="Groupe 49"/>
            <p:cNvGrpSpPr/>
            <p:nvPr/>
          </p:nvGrpSpPr>
          <p:grpSpPr>
            <a:xfrm>
              <a:off x="9608185" y="2840894"/>
              <a:ext cx="3147499" cy="2000248"/>
              <a:chOff x="13730801" y="2305051"/>
              <a:chExt cx="3147499" cy="2000248"/>
            </a:xfrm>
          </p:grpSpPr>
          <p:pic>
            <p:nvPicPr>
              <p:cNvPr id="52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1" t="39951" r="51812" b="34756"/>
              <a:stretch/>
            </p:blipFill>
            <p:spPr bwMode="auto">
              <a:xfrm>
                <a:off x="13730801" y="2305051"/>
                <a:ext cx="3147499" cy="200024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e 27"/>
              <p:cNvGrpSpPr/>
              <p:nvPr/>
            </p:nvGrpSpPr>
            <p:grpSpPr>
              <a:xfrm>
                <a:off x="14074587" y="2740859"/>
                <a:ext cx="2348420" cy="1214849"/>
                <a:chOff x="4338316" y="4180361"/>
                <a:chExt cx="2348420" cy="1214849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499992" y="4217347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FFF02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40" name="Groupe 39"/>
                <p:cNvGrpSpPr/>
                <p:nvPr/>
              </p:nvGrpSpPr>
              <p:grpSpPr>
                <a:xfrm flipH="1">
                  <a:off x="4338316" y="4180361"/>
                  <a:ext cx="2348420" cy="1214849"/>
                  <a:chOff x="1600221" y="3919804"/>
                  <a:chExt cx="2375802" cy="1214849"/>
                </a:xfrm>
              </p:grpSpPr>
              <p:grpSp>
                <p:nvGrpSpPr>
                  <p:cNvPr id="41" name="Groupe 40"/>
                  <p:cNvGrpSpPr/>
                  <p:nvPr/>
                </p:nvGrpSpPr>
                <p:grpSpPr>
                  <a:xfrm>
                    <a:off x="3163229" y="4331096"/>
                    <a:ext cx="812794" cy="803557"/>
                    <a:chOff x="3163229" y="4437112"/>
                    <a:chExt cx="812794" cy="803557"/>
                  </a:xfrm>
                </p:grpSpPr>
                <p:cxnSp>
                  <p:nvCxnSpPr>
                    <p:cNvPr id="45" name="Connecteur droit avec flèche 44"/>
                    <p:cNvCxnSpPr/>
                    <p:nvPr/>
                  </p:nvCxnSpPr>
                  <p:spPr>
                    <a:xfrm flipV="1">
                      <a:off x="3578391" y="4437112"/>
                      <a:ext cx="0" cy="432000"/>
                    </a:xfrm>
                    <a:prstGeom prst="straightConnector1">
                      <a:avLst/>
                    </a:prstGeom>
                    <a:ln w="38100">
                      <a:solidFill>
                        <a:srgbClr val="FFF02D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ZoneTexte 45"/>
                    <p:cNvSpPr txBox="1"/>
                    <p:nvPr/>
                  </p:nvSpPr>
                  <p:spPr>
                    <a:xfrm>
                      <a:off x="3163229" y="4871337"/>
                      <a:ext cx="812794" cy="369332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brand</a:t>
                      </a:r>
                      <a:endParaRPr lang="fr-FR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</p:grp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600221" y="3919804"/>
                    <a:ext cx="1729215" cy="369332"/>
                    <a:chOff x="1533961" y="3946308"/>
                    <a:chExt cx="1729215" cy="369332"/>
                  </a:xfrm>
                </p:grpSpPr>
                <p:sp>
                  <p:nvSpPr>
                    <p:cNvPr id="43" name="ZoneTexte 42"/>
                    <p:cNvSpPr txBox="1"/>
                    <p:nvPr/>
                  </p:nvSpPr>
                  <p:spPr>
                    <a:xfrm>
                      <a:off x="1533961" y="3946308"/>
                      <a:ext cx="1290738" cy="369332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nutrigrade</a:t>
                      </a:r>
                      <a:endParaRPr lang="fr-FR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cxnSp>
                  <p:nvCxnSpPr>
                    <p:cNvPr id="44" name="Connecteur droit avec flèche 43"/>
                    <p:cNvCxnSpPr/>
                    <p:nvPr/>
                  </p:nvCxnSpPr>
                  <p:spPr>
                    <a:xfrm>
                      <a:off x="2831176" y="4141699"/>
                      <a:ext cx="43200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F02D"/>
                      </a:solidFill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6" name="Ellipse 55"/>
            <p:cNvSpPr/>
            <p:nvPr/>
          </p:nvSpPr>
          <p:spPr>
            <a:xfrm>
              <a:off x="12219962" y="2712952"/>
              <a:ext cx="540000" cy="5400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smtClean="0">
                  <a:solidFill>
                    <a:schemeClr val="tx1"/>
                  </a:solidFill>
                </a:rPr>
                <a:t>3</a:t>
              </a:r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639700" y="3717032"/>
            <a:ext cx="224713" cy="153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0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931577"/>
            <a:ext cx="6681320" cy="36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513105" y="358823"/>
            <a:ext cx="1866018" cy="1260000"/>
            <a:chOff x="899592" y="230522"/>
            <a:chExt cx="3151777" cy="2128190"/>
          </a:xfrm>
        </p:grpSpPr>
        <p:pic>
          <p:nvPicPr>
            <p:cNvPr id="10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899592" y="358464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405054" y="831258"/>
              <a:ext cx="449426" cy="339035"/>
            </a:xfrm>
            <a:prstGeom prst="rect">
              <a:avLst/>
            </a:prstGeom>
            <a:noFill/>
            <a:ln w="76200">
              <a:solidFill>
                <a:srgbClr val="FFF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 flipH="1" flipV="1">
              <a:off x="1636427" y="1205564"/>
              <a:ext cx="0" cy="432000"/>
            </a:xfrm>
            <a:prstGeom prst="straightConnector1">
              <a:avLst/>
            </a:prstGeom>
            <a:ln w="38100">
              <a:solidFill>
                <a:srgbClr val="FFF02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 flipH="1">
              <a:off x="1243378" y="1639789"/>
              <a:ext cx="1016229" cy="47220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brand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 flipH="1">
              <a:off x="2315936" y="794273"/>
              <a:ext cx="1594192" cy="47220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nutrigrade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H="1">
              <a:off x="1882513" y="989663"/>
              <a:ext cx="427021" cy="0"/>
            </a:xfrm>
            <a:prstGeom prst="straightConnector1">
              <a:avLst/>
            </a:prstGeom>
            <a:ln w="38100">
              <a:solidFill>
                <a:srgbClr val="FFF02D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3511369" y="230522"/>
              <a:ext cx="540000" cy="5400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solidFill>
                    <a:schemeClr val="tx1"/>
                  </a:solidFill>
                </a:rPr>
                <a:t>3</a:t>
              </a:r>
              <a:endParaRPr lang="fr-FR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106800" y="1979109"/>
            <a:ext cx="6993592" cy="4201967"/>
            <a:chOff x="1538848" y="1979109"/>
            <a:chExt cx="6993592" cy="420196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848" y="1979109"/>
              <a:ext cx="6922842" cy="378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ZoneTexte 24"/>
            <p:cNvSpPr txBox="1"/>
            <p:nvPr/>
          </p:nvSpPr>
          <p:spPr>
            <a:xfrm>
              <a:off x="1548785" y="5811744"/>
              <a:ext cx="698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Sélection des </a:t>
              </a:r>
              <a:r>
                <a:rPr lang="fr-FR" smtClean="0">
                  <a:ea typeface="Yu Gothic UI Light" panose="020B0300000000000000" pitchFamily="34" charset="-128"/>
                </a:rPr>
                <a:t>marques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et de catégories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fr-FR" smtClean="0">
                  <a:ea typeface="Yu Gothic UI Light" panose="020B0300000000000000" pitchFamily="34" charset="-128"/>
                </a:rPr>
                <a:t>pnns2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de plus de 30 individus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4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931577"/>
            <a:ext cx="6681320" cy="36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31576"/>
            <a:ext cx="7569063" cy="41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1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31577"/>
            <a:ext cx="7569064" cy="413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9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940270"/>
            <a:ext cx="6300700" cy="42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24260" y="1455192"/>
            <a:ext cx="2723604" cy="468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4" name="Groupe 43"/>
          <p:cNvGrpSpPr/>
          <p:nvPr/>
        </p:nvGrpSpPr>
        <p:grpSpPr>
          <a:xfrm>
            <a:off x="848792" y="1709193"/>
            <a:ext cx="2249816" cy="4168079"/>
            <a:chOff x="683568" y="1709193"/>
            <a:chExt cx="2249816" cy="4168079"/>
          </a:xfrm>
          <a:solidFill>
            <a:schemeClr val="accent6">
              <a:lumMod val="20000"/>
              <a:lumOff val="80000"/>
              <a:alpha val="74902"/>
            </a:schemeClr>
          </a:solidFill>
        </p:grpSpPr>
        <p:sp>
          <p:nvSpPr>
            <p:cNvPr id="43" name="Rectangle à coins arrondis 42"/>
            <p:cNvSpPr/>
            <p:nvPr/>
          </p:nvSpPr>
          <p:spPr>
            <a:xfrm>
              <a:off x="688436" y="4960451"/>
              <a:ext cx="2244948" cy="916821"/>
            </a:xfrm>
            <a:prstGeom prst="roundRect">
              <a:avLst>
                <a:gd name="adj" fmla="val 29134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688436" y="3499643"/>
              <a:ext cx="2244948" cy="1306017"/>
            </a:xfrm>
            <a:prstGeom prst="roundRect">
              <a:avLst>
                <a:gd name="adj" fmla="val 23231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83568" y="1709193"/>
              <a:ext cx="2244948" cy="1618208"/>
            </a:xfrm>
            <a:prstGeom prst="round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6416" y="274222"/>
            <a:ext cx="7416824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Une application pour la santé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665860" y="1762938"/>
            <a:ext cx="49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Une application qui aide le consommateur à améliorer ses habitudes de consommation</a:t>
            </a:r>
          </a:p>
          <a:p>
            <a:endParaRPr lang="fr-FR"/>
          </a:p>
          <a:p>
            <a:r>
              <a:rPr lang="fr-FR" b="1" smtClean="0">
                <a:latin typeface="+mj-lt"/>
              </a:rPr>
              <a:t>Fonction 1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des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20800" y="2132856"/>
            <a:ext cx="151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mtClean="0"/>
              <a:t>120 g muesli</a:t>
            </a:r>
          </a:p>
          <a:p>
            <a:r>
              <a:rPr lang="fr-FR" sz="1100" smtClean="0"/>
              <a:t>,,,</a:t>
            </a:r>
          </a:p>
          <a:p>
            <a:r>
              <a:rPr lang="fr-FR" sz="1100" smtClean="0"/>
              <a:t>200 g steak haché</a:t>
            </a:r>
          </a:p>
          <a:p>
            <a:r>
              <a:rPr lang="fr-FR" sz="1100" smtClean="0"/>
              <a:t>250 g pâtes cuites</a:t>
            </a:r>
          </a:p>
          <a:p>
            <a:endParaRPr lang="fr-FR" sz="1100" smtClean="0"/>
          </a:p>
          <a:p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+ ajoutez un aliment</a:t>
            </a:r>
            <a:endParaRPr lang="fr-FR" sz="1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92808" y="1772816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1 Mon score quotidien</a:t>
            </a:r>
            <a:endParaRPr lang="fr-FR" sz="1400" b="1"/>
          </a:p>
        </p:txBody>
      </p:sp>
      <p:sp>
        <p:nvSpPr>
          <p:cNvPr id="21" name="ZoneTexte 20"/>
          <p:cNvSpPr txBox="1"/>
          <p:nvPr/>
        </p:nvSpPr>
        <p:spPr>
          <a:xfrm>
            <a:off x="992575" y="3539276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2 Mes objectifs</a:t>
            </a:r>
            <a:endParaRPr lang="fr-FR" sz="1400" b="1"/>
          </a:p>
        </p:txBody>
      </p:sp>
      <p:sp>
        <p:nvSpPr>
          <p:cNvPr id="22" name="ZoneTexte 21"/>
          <p:cNvSpPr txBox="1"/>
          <p:nvPr/>
        </p:nvSpPr>
        <p:spPr>
          <a:xfrm>
            <a:off x="1008624" y="5065487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3 Mon évolution</a:t>
            </a:r>
            <a:endParaRPr lang="fr-FR" sz="1400" b="1"/>
          </a:p>
        </p:txBody>
      </p:sp>
      <p:grpSp>
        <p:nvGrpSpPr>
          <p:cNvPr id="33" name="Groupe 32"/>
          <p:cNvGrpSpPr/>
          <p:nvPr/>
        </p:nvGrpSpPr>
        <p:grpSpPr>
          <a:xfrm>
            <a:off x="2360960" y="2080593"/>
            <a:ext cx="720080" cy="1160259"/>
            <a:chOff x="2195736" y="2080593"/>
            <a:chExt cx="720080" cy="1219631"/>
          </a:xfrm>
        </p:grpSpPr>
        <p:grpSp>
          <p:nvGrpSpPr>
            <p:cNvPr id="18" name="Groupe 17"/>
            <p:cNvGrpSpPr/>
            <p:nvPr/>
          </p:nvGrpSpPr>
          <p:grpSpPr>
            <a:xfrm>
              <a:off x="2313167" y="2080593"/>
              <a:ext cx="458633" cy="1219631"/>
              <a:chOff x="2074580" y="2072973"/>
              <a:chExt cx="528418" cy="1256733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2074580" y="2072973"/>
                <a:ext cx="526492" cy="412303"/>
              </a:xfrm>
              <a:prstGeom prst="ellipse">
                <a:avLst/>
              </a:prstGeom>
              <a:solidFill>
                <a:srgbClr val="FF000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2076506" y="2492896"/>
                <a:ext cx="526492" cy="41230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2074580" y="2917403"/>
                <a:ext cx="526492" cy="412303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Rectangle à coins arrondis 13"/>
            <p:cNvSpPr/>
            <p:nvPr/>
          </p:nvSpPr>
          <p:spPr>
            <a:xfrm>
              <a:off x="2195736" y="2093237"/>
              <a:ext cx="720080" cy="1191747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énergie</a:t>
              </a:r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110%</a:t>
              </a:r>
            </a:p>
            <a:p>
              <a:pPr algn="ctr"/>
              <a:endParaRPr lang="fr-FR" sz="50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err="1">
                  <a:solidFill>
                    <a:schemeClr val="bg1"/>
                  </a:solidFill>
                  <a:latin typeface="Agency FB" panose="020B0503020202020204" pitchFamily="34" charset="0"/>
                </a:rPr>
                <a:t>f</a:t>
              </a:r>
              <a:r>
                <a:rPr lang="fr-FR" sz="1050" b="1" err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r.lég</a:t>
              </a:r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57%   </a:t>
              </a:r>
              <a:endParaRPr lang="fr-FR" sz="105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endParaRPr lang="fr-FR" sz="500" b="1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sel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85%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020642" y="3827656"/>
            <a:ext cx="1988390" cy="969496"/>
            <a:chOff x="544823" y="3923531"/>
            <a:chExt cx="1988390" cy="969496"/>
          </a:xfrm>
        </p:grpSpPr>
        <p:sp>
          <p:nvSpPr>
            <p:cNvPr id="20" name="ZoneTexte 19"/>
            <p:cNvSpPr txBox="1"/>
            <p:nvPr/>
          </p:nvSpPr>
          <p:spPr>
            <a:xfrm>
              <a:off x="544823" y="3923531"/>
              <a:ext cx="198839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Augmenter les fibres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 + Augmenter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70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Diminuer l’énergie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</a:t>
              </a:r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+ Augmenter</a:t>
              </a:r>
              <a:endParaRPr lang="fr-FR" sz="110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559109" y="4164975"/>
              <a:ext cx="1822171" cy="203304"/>
              <a:chOff x="559109" y="4257700"/>
              <a:chExt cx="1822171" cy="20330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59109" y="425896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95213" y="425770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559109" y="4639424"/>
              <a:ext cx="1822171" cy="203304"/>
              <a:chOff x="559109" y="4229353"/>
              <a:chExt cx="1822171" cy="20330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59109" y="423061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95213" y="422935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1042379" y="5452584"/>
            <a:ext cx="43558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100" smtClean="0"/>
              <a:t>GO</a:t>
            </a:r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1568872" y="5373264"/>
            <a:ext cx="1724733" cy="4320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énergie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fibres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sucre</a:t>
            </a:r>
          </a:p>
        </p:txBody>
      </p:sp>
    </p:spTree>
    <p:extLst>
      <p:ext uri="{BB962C8B-B14F-4D97-AF65-F5344CB8AC3E}">
        <p14:creationId xmlns:p14="http://schemas.microsoft.com/office/powerpoint/2010/main" val="28717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004048" y="216582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de 14 variables quantitatives pour l’ACP</a:t>
            </a:r>
          </a:p>
        </p:txBody>
      </p:sp>
      <p:pic>
        <p:nvPicPr>
          <p:cNvPr id="10" name="Picture 3" descr="C:\Users\Maryse\Documents\o---FORMATION---o\OCR_DS\PROJET 3 - Appli Santé\PROJECT3\NOTEBOOKS\FIG\A_4_1_scree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35817"/>
            <a:ext cx="4193183" cy="157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54578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aAAAAGKCAYAAABKAZUJAAAABHNCSVQICAgIfAhkiAAAAAlwSFlzAAALEgAACxIB0t1+/AAAADh0RVh0U29mdHdhcmUAbWF0cGxvdGxpYiB2ZXJzaW9uMy4yLjEsIGh0dHA6Ly9tYXRwbG90bGliLm9yZy+j8jraAAAgAElEQVR4nOzdeVzN6f8//sdp31eVFkqb0GLJkq2kmFJkpEW2zMj6iRnGliUmBoPxtoRIsq8RNSQ7I0TSWEYh0YI2WnQ6dc71+8Ov19fRnup1qut+u53bdF7r85zJ69nruq7X9eQQQggoiqIoqpmJsR0ARVEU1TbRBERRFEWxgiYgiqIoihU0AVEURVGsoAmIoiiKYgVNQBRFURQraAKiqFrs27cPHA4H165da/Rjv379GhwOB4GBgY1+7KbUVN/JtWvXwOFwsG/fvkY9LiWaaAKimsXnz5+xefNmDBo0CGpqapCUlISWlhacnZ2xb98+lJeXsx1ik3n9+jUCAwORmJjIdii1unz5Mjw8PNChQwdIS0tDUVERvXr1QkBAANLT09kOj2plJNgOgGr9Xrx4gREjRiA5ORkODg5YvHgx2rVrhw8fPuDSpUvw9fXF06dPsX79erZDbRKvX7/GypUrYWBggO7duwut09fXR0lJCSQk2P2nKBAIMG3aNOzZswf6+voYN24cTExMwOPx8ODBA2zfvh27d+/Ghw8fAAATJkyAl5cXpKSkWI2batloAqKaVElJCVxcXPDq1SucOnUKP/74o9D6hQsXIj4+HvHx8Y12zsLCQigqKtZ7HRs4HA5kZGTYDgOBgYHYs2cPvL29sW/fvkqJZePGjVi5ciXzXlxcHOLi4rUel8/no7S0FHJyco0eM9UKEIpqQlu2bCEAyMKFC+u13+nTp0n//v2JnJwckZeXJ/379ydnzpyptJ2+vj6xtbUlCQkJZNiwYURJSYkYGBgQQgixtbUl+vr65OXLl2TMmDFEVVWVfP0rn5mZSaZPn046dOhAJCUliba2Npk6dSp5//690DnCwsIIAHL16lVmWUFBAQkICCB9+vQh6urqREpKihgZGZGFCxeS4uLiSvt++7K1tSWEEJKamkoAkBUrVgids6ysjKxdu5Z06dKFSEtLEzU1NeLm5kaSkpKEtvt6/3PnzhFra2siLS1N2rdvT+bPn0/Kyspq/a7fv39PZGRkiL6+PikpKal1++q+k4plsbGxZNWqVcTQ0JBISEiQsLAwQgghAoGAhISEkD59+hB5eXkiLy9PzM3NybJly5hjXL16lQBg9qkgEAhIcHAw6dmzJ5GVlSXy8vLEzs6OXLlypU7xUqKJ3gFRTerkyZMAAD8/vzrvExwcjFmzZsHMzAzLly8H8KXT283NDbt27ap0rDdv3sDe3h5jx47FmDFjUFRUxKwrKiqCra0tBgwYgNWrVzNNSG/evIGNjQ14PB5++uknGBkZ4cWLF9ixYweuXr2K+/fvQ1lZudoYMzIysGfPHowZMwbjxo2DhIQErl+/jvXr1+Phw4eIiYkBAAwePBhLlizBmjVr4Ofnh0GDBgEAtLS0avwOfHx8cPz4cTg6OmLGjBl49+4dtm/fDhsbG9y8eRM9evQQ2v7vv/9GcHAwpk+fjilTpiAyMhIbNmyAqqoqlixZUuO5oqOjweVyMXHixEa5G5s/fz7KysowdepUKCkpoXPnzgC+NNsdOnQIffv2RUBAAFRUVPDff//h5MmTWLVqVY3HnDBhAo4cOQJ3d3f4+vqitLQUhw4dgqOjIyIiIjBy5MjvjptiAdsZkGrd1NTUiJKSUp23z8vLI/Ly8sTIyIh8+vSJWf7p0ydiaGhIFBQUSH5+PrNcX1+fACC7d++udCxbW1sCgAQEBFRaN3LkSKKhoUHevn0rtDw+Pp6Ii4sL3ZFU9dd+aWkp4fF4lY67dOlSAoDcvXuXWVbdX/WEVH0HdPHiRQKAeHh4EIFAwCxPTEwk4uLiZODAgZX2l5OTI6mpqcxygUBAunXrRtq3b1/pnN/69ddfCQBy6tSpWretUNMdkKmpqdBdICGEHDt2jAAg48ePJ3w+X2jd1++r+q4iIiIIALJr1y6h/crKykivXr2IgYGB0PdEtRx0FBzVpAoKCurV5xIbG4vi4mL4+/tDSUmJWa6kpAR/f38UFRXh0qVLQvuoqanB19e32mPOnz9f6P2nT58QFRWFkSNHQkZGBjk5OczLwMAAxsbGuHjxYo1xSklJQVJSEgBQXl6O/Px85OTkwMHBAQBw9+7dOn/mb50+fRoAEBAQAA6Hwyy3srKCq6srbt26hezsbKF93NzcYGBgwLzncDgYMmQI3r17J3RHWJWCggIAEPq+v8eMGTMq9fkcOnQIALBhwwaIiQlfdr59/62DBw9CUVERbm5uQv+vPn78CFdXV7x+/RopKSmNEjvVvGgTHNWklJSUUFhYWOftU1NTAQDdunWrtK5i2atXr4SWGxkZVdshrqGhARUVFaFlz58/h0AgQGhoKEJDQ6vcz9DQsNZYg4ODsXPnTjx58gQCgUBoXX5+fq37Vyc1NRViYmLo0qVLpXXdunXDmTNnkJqaCg0NjRrjVVdXBwDk5uZCQUGh2vNVJJ76/H+qiampaaVlKSkp0NbWrrXpsSrPnj1DYWFhjfu+f/++yvNSoo0mIKpJmZub48aNG3j16lWdLuoNUdMIq6rWkf+/BNb48eMxadKkKveTlZWt8ZybNm3CvHnzMGzYMPj7+0NHRwdSUlLIyMjA5MmTKyWkplbTiDRSS8kvc3NzAMDDhw8xevTo746lsUe8EUKgoaGBw4cPV7tNxWegWhaagKgmNWbMGNy4cQN79uzBmjVrat2+Ikk9efIEQ4cOFVr39OlToW0aytjYGBwOBzwej2kyq68DBw7AwMAA58+fF2pCunDhQqVtv25GqwtDQ0MIBAI8e/YMlpaWQusqvoNOnTo1IOqqjRgxAjIyMjhw4AACAgIgLS3daMeuYGpqisjISLx//77ed0EmJiZITk5Gv379aryTo1oe2gdENamff/4ZnTt3xoYNGxAZGVnlNg8ePEBwcDAAwNHREfLy8ti6datQk1BhYSG2bt0KBQUFODo6fldM6urqcHZ2RkREBO7cuVNpPSGkUh/Lt8TFxcHhcITuLsrLy7F27dpK21ZcNPPy8uoUn5ubGwDgjz/+EDr+48ePcfbsWQwcOFCo+e17aWpq4rfffsPr16/x888/g8fjVdqmoKAAv/zyS4PP4ePjAwBYsGBBpbvD2u7QJk6cCIFAgMWLF1e5/v379w2Oi2IXvQOimpScnByioqIwYsQIuLm5YdiwYXB0dIS6ujqys7Nx9epVxMTEYMGCBQAAFRUVrF+/HrNmzULfvn0xefJkAF+GYb948QK7du2qcXh0Xe3YsQMDBw7E4MGDMXHiRPTo0QMCgQCvXr1CZGQkJk6cWOP8bO7u7li8eDGcnJzw448/oqCgAIcPH2YGJnyta9euUFRURHBwMOTk5KCiogJNTU3Y29tXeWxHR0d4eHjg6NGjyM/Ph4uLCzMMW0ZGBlu2bPnuz/+twMBAZGVlYc+ePbh16xa8vLxgbGwMHo+HxMREnDhxAlJSUvjrr78adPyxY8fC09MT+/fvR0pKCkaOHAlVVVUkJycjJiYGjx8/rnbfiqHX27ZtQ0JCAlxcXNCuXTukp6cjLi4OL168qNQvSLUQLI7Ao9qQ4uJismnTJjJgwACioqJCJCQkiKamJnF2dib79+8n5eXlQttHREQQGxsbIicnR+Tk5IiNjQ05ffp0peNWPIhalYoHUauTnZ1N5s+fT0xMTIi0tDRRVlYm5ubmxN/fnzx58oTZrqohx+Xl5WTNmjXEyMiISElJkY4dO5LffvuNPH36tMoHS6Ojo0mPHj2ItLR0vR5ENTMzI1JSUkRVVZWMGjWqxgdRv7VixQoCQGh4dm1iY2OJu7s70dXVJZKSkkRBQYH07NmTLF26lGRmZtb4nVS17Gt8Pp9s27aN9OjRg8jKyhIFBQViYWFBAgMDmW1qGrK+f/9+MnDgQKKoqEikpaWJvr4+GT16NDl69GidPx8lWjiE1HL/S1EURVFNgPYBURRFUaygCYiiKIpiBU1AFEVRFCtoAqIoiqJYQRMQRVEUxYo2+xxQu3bthCZvpChRUPGQZm0TdFIUW16/fo2cnJxGOVabTUAGBga4f/8+22FQFEW1KNbW1o12LPpnFkWJkODgYGZaIopq7WgCoigRcvz4cRw/fpztMCiqWdAERFEURbGCJiCKoiiKFTQBURRFUaygCYiiKIpiRZsdhk1RoujatWtsh0BRzYbeAVEURVGsoAmIokTIhg0bsGHDBrbDoKhmITIJaMqUKdDU1IS5uXmV6wkh8Pf3h7GxMSwtLZGQkMCsCw8Ph4mJCUxMTBAeHt5cIVNUo4uKikJUVBTbYVBUsxCZBDR58mRcuHCh2vXnz59HSkoKUlJSEBISghkzZgAA8vLysHLlSty9exf37t3DypUrkZ+f31xhUxRFUQ0kMglo8ODBUFNTq3Z9ZGQkJk6cCA6Hg379+uHjx4/IyspCTEwMHB0doaamBlVVVTg6OtaYyChKVPH5fAgEAggEApSXl4MQwnZIFNWkWswouIyMDHTo0IF5r6enh4yMjGqXVyUkJAQhISEAgOzs7KYNmGqTuFwusrKy8O7dO2RlZQm9Kpa9e/cOXC4X5eXlQi9CCDgcDgBARkYGfD4f4uLikJCQEHqpq6tDW1sb7du3h7a2ttCrYpmamhpzLIoSVS0mATUGPz8/+Pn5AWjcGV2ptqOwsBCJiYlITExEWlpapeTy+fNnJgl8nSD69evHLGvfvj3k5OQqJRYxMTE4OTkB+NLkTAgBn88XSlI8Hg95eXmVkltSUpLQ+4o4vo5BR0cHXbt2Rc+ePWFgYEATFMW6FpOAdHV18fbtW+Z9eno6dHV1oaurK/TsRHp6Ouzs7Jo/QKrVycvLw8OHD5GQkMC80tPTYWFhgR49eqBTp06wsrISuvv43juP8+fPMz9zOBwmOX1NU1MTZmZmNR6npKQE79+/F0pKGRkZCA8Px5w5c/D582f06NEDPXv2ZP5rYmICcXHxBsdOUfXVYhLQyJEjsW3bNnh5eeHu3btQVlaGtrY2hg8fjiVLljADDy5evIg//viD5Wiplubdu3dCiSYhIQF5eXnMxdnZ2RkBAQEwMzOrlBBEkaysLAwMDKotuvjhwwcmuZ4+fRrLli3Dhw8fYGVlhZ49ezKJqWvXrpCUlGze4Kk2g0NEpKfT29sb165dQ05ODrS0tLBy5UqUlZUBAKZPnw5CCGbPno0LFy5ATk4OYWFhTDPa3r17sWbNGgBAQEAAfH19az2ftbU1LUjXRhFC8OzZM0RFReH69et4+PAhSktLmQtvxcvIyKjZK5P+/vvvAIBly5Y163kBID8/H4mJiUhISGCS0+vXr9GtWzf06dMHTk5OsLe3h5ycXLPHRomOxrx2ikwCam40AbUtXC4X169fR1RUFKKjo8Hn8+Hi4oKhQ4fC2toaHTp0EIk+kYrmY1GZkqeoqAhJSUm4ffs2oqOj8eDBAwwePBguLi4YMWKE0AAgqm1ozGun6LclUFQDZWVl4e+//0ZUVBSuXLkCCwsLjBgxApGRkTA3NxeJhCPqFBQU0L9/f/Tv3x/z58/Hx48fERMTg6ioKCxduhS6urpwcXGBi4sL+vTpQ/uQqHqhCYhqNQQCARISEpjZBF6+fInhw4djzJgx2L17N9q1a8d2iC2eiooKPD094enpCT6fj7t37yIqKgrTpk1DVlYWnJyc4OLiguHDh0NZWZntcCkRR5vgqBaNz+cjJiYGERERiI6OhoqKCtM8NGDAgBbXgS5qTXD1kZaWhujoaERFReHWrVuwtraGi4sLfHx8oKWlxXZ4VCOhTXBUm5eVlYXQ0FDs3r0bWlpaGDduHBYtWgRjY2O2Q/su6urqbIfQYPr6+pg5cyZmzpyJ4uJiXLlyBRERETAzM4OjoyOmTZuGIUOGNPvADkp00TsgqsUQCAS4dOkSdu3ahStXrsDDwwPTpk1Dz5492Q6NqsGnT59w8OBB7Nq1CyUlJfDz88PkyZOhoaHBdmhUAzTmtZP+KUKJvPfv32Pt2rUwMTHBwoUL4ejoiLS0NOzatYsmnxZAWVkZs2bNwqNHjxAeHo7Hjx/DxMQE48aNw/Xr1+mcd20YTUCUSCKE4MqVK/D09ISZmRlSUlJw5MgRJCQkYPr06VBSUmI7xCaxePFiLF68mO0wmgSHw0H//v0RHh6OV69eoW/fvpgxYwa6du2KzZs3Iy8vj+0QqWZGExAlUnJycrBx40aYmZlhzpw5GDRoEFJTUxEaGoo+ffq0+qHTcXFxiIuLYzuMJqempoY5c+bgyZMn2LVrF+Lj42FkZIRJkybh9u3b9K6ojaAJiBIJGRkZmDFjBoyNjZGUlISwsDAkJSVh9uzZUFFRYTs8qolwOBwMHjwYhw4dQkpKCiwtLTF58mT06tUL586do4molaMJiGJVdnY25s2bBwsLCygqKuLFixcIDw9H//79W/3dDiWsXbt2mDdvHp4/f44VK1ZgyZIl6N+/Py5fvsx2aFQToQmIYsWnT5+wfPlymJmZobS0FI8fP8b69evpw6IUOBwORo0ahUePHsHf3x8zZsyAvb19m2iabGtoAqKaVXFxMTOi7e3bt3jw4AG2bdsGHR0dtkMTCXp6etDT02M7DJEgJiYGb29vPH36FD4+PvDy8oKrqysSExPZDo1qJDQBUc2itLQUW7ZsgbGxMR4+fIgbN24gLCys2nIBbdXBgwdx8OBBtsMQKRISEvjpp5+QnJwMR0dHODk5wdPTE8+fP2c7NOo70QRENany8nKEhobC1NQUsbGxOH/+PI4dO1ZrQTWK+pa0tDT8/f3x4sUL9OjRA4MGDYKvry9ev37NdmhUA9EERDUJgUCAI0eOoGvXrjh8+DCOHj2Kc+fOoXv37myHJtLmzp2LuXPnsh2GSJOXl8eiRYuQnJyMDh06wNraGrNnz0ZWVhbboVH1RBMQ1eiePHmC/v37Y/PmzdixYwcuX74MGxsbtsNqERITE2kfRx2pqKhg1apVePbsGWRkZGBhYYEtW7aAz+ezHRpVRzQBUY2Gx+Ph999/h52dHSZPnoy4uDgMHTqU7bCoVk5DQwMbNmzAP//8gxMnTmDw4MF49uwZ22FRdUATENUo4uPjYW1tjTt37jDT5dBZj6nm1LlzZ1y/fh0+Pj4YNGgQVq9ejbKyMrbDompArxDUd/n8+TN+++03uLi4YOHChYiKiqJlminWiImJYebMmXjw4AFu3bqF3r1748GDB2yHRVWDJiCqwa5duwYrKyukp6fj33//hY+PD5294DuZmprC1NSU7TBaPH19ffz999+YN28enJ2dsWjRIpSUlLAdFvUNmoCoevv06ROmT5+O8ePHY+PGjThy5Ag0NTXZDqtVCAkJQUhICNthtAocDgcTJkxAUlISXr16BSsrK9y4cYPtsKiv0ARE1Ut0dDTMzc0hEAjw+PFjjBw5ku2QKKpGWlpaOH78ONatWwdvb2/MmjULBQUFbIdFgSYgqo6ys7Ph4+MDf39/hIeHIyQkhM5S3QT8/Pzg5+fHdhit0ujRo/H48WNwuVxYWFjg77//ZjukNo8mIKpWN2/eRPfu3dG+fXskJSXB3t6e7ZBareTkZCQnJ7MdRqulqqqK0NBQhIaGYtasWfi///s/OlKORTQBUdUihGD79u1wd3dHaGgoNm7cCHl5ebbDoqjv5uDggIcPHyI1NRVDhw7F+/fv2Q6pTaIJiKoSl8vFTz/9hF27duH27dv44Ycf2A6JohqViooKzp49Czs7O/Tu3Rvx8fFsh9Tm0AREVfL27VsMGjQIxcXFiIuLg5GREdshUVSTEBMTw6pVq7BlyxY4OzsjLCyM7ZDaFJqAKCHXr19Hnz59MHbsWBw9epQ2uTWz7t270wlbWeDm5oYbN25g7dq1mDVrFng8HtshtQkik4AuXLiAzp07w9jYGGvXrq20/pdffmH+cZqamgqNwBIXF2fW0WHBDUMIwZYtW+Dh4YHw8HAsWLCAPlTKgs2bN2Pz5s1sh9EmdenSBffu3cPbt29hb2+Pd+/esR1SqyfBdgAAwOfzMWvWLMTGxkJPTw+9e/fGyJEj0bVrV2abv/76i/l569atePjwIfNeVlaWziD8HUpKSjB9+nQkJiYiLi4OhoaGbIdEUaxQVlbGmTNn8Pvvv6N37944efIk+vbty3ZYrZZI3AHdu3cPxsbGMDQ0hJSUFLy8vBAZGVnt9keOHIG3t3czRth6vXnzBgMHDgSPx8Pt27dp8mHZ+PHjMX78eLbDaNPExMSwYsUKbN++Ha6urggNDWU7pFZLJBJQRkaG0ASWenp6yMjIqHLbtLQ0pKamCj2LwuVyYW1tjX79+uHMmTNNHm9rcfXqVfTt2xfjxo3D4cOHaX+PCEhPT0d6ejrbYVAARo4ciRs3bmDDhg2YMWMG7RdqAiKRgOrj6NGjcHd3h7i4OLMsLS0N9+/fx+HDhzF37ly8fPmyyn1DQkJgbW0Na2trZGdnN1fIImnXrl3w9vbGgQMHMG/ePNrfQ1FVMDMzw927d5GVlQV7e3vk5eWxHVKrIhIJSFdXF2/fvmXep6enQ1dXt8ptjx49Wqn5rWJbQ0ND2NnZCfUPfc3Pzw/379/H/fv3oaGh0UjRtzzr1q3DunXr8M8//8DBwYHtcChKpCkpKSEiIgJ9+/bFkCFD6EOrjUgkElDv3r2RkpKC1NRU8Hg8HD16tMrRbP/99x/y8/OFyjvn5+ejtLQUAJCTk4N//vlHaPAC9f8QQrBkyRKEh4fj5s2b9PkeiqojMTExbNiwAWPGjMGgQYPw5s0btkNqFURiFJyEhAS2bduG4cOHg8/nY8qUKejWrRuWL18Oa2trJhkdPXoUXl5eQs1Fz549w7Rp0yAmJgaBQIBFixbRBFQFgUAAf39/xMXF4caNG2jXrh3bIVFV+PqPK0q0cDgcLF++HEpKShg0aBBiY2Np7abvxCGEELaDYIO1tTXu37/PdhjNory8HFOmTEFqaiqioqKgrKzMdkgU1aLt3bsXS5cuxfnz52FlZcV2OM2qMa+dInEHRDUdHo8Hb29vfP78GTExMZCTk2M7JIpq8aZMmQJFRUUMGzYMZ8+epc8KNRBNQK1YWVkZPD09IRAIcObMGUhLS7MdElWLMWPGAABOnTrFciRUbcaOHQtZWVm4uroiKioKffr0YTukFkckBiFQja+srAxeXl7g8/k4ceIETT4tRG5uLnJzc9kOg6ojFxcX7N27F66urm2mSb8x0QTUCpWVlcHb2xs8Hg8nTpyAlJQU2yFRVKvl4uKCPXv2YMSIEXjw4AHb4bQoNAG1MmVlZRg3bhxKSkpw8uRJeudDUc3A1dUVISEhcHZ2RkJCAtvhtBi0D6gVKS8vx/jx41FcXIyIiAiafCiqGY0aNQoCgQBOTk64cOECevTowXZIIo8moFZk3rx5yM3NRVRUFGRkZNgOh2qAoUOHsh0C9R1Gjx4NPp8PV1dXxMXFCc1xSVVGE1ArsXPnTly8eBFxcXE0+bRgy5YtYzsE6ju5u7sjNTUVI0eOxM2bN6GgoMB2SCKL9gG1ApcuXUJgYCDOnTsnVKiPoih2zJ8/Hz169MD48eMhEAjYDkdk0QTUwv3333/w8fHBsWPHYGxszHY41HdycnKCk5MT22GIhDdv3kBBQQF8Pp/tUOqNw+Fg586dyM/Px+LFi9kOR2TRBNSC5ebmwtXVFWvXroWtrS3b4VCNoKSkBCUlJWyH0SSuXbsGPT29Om/fsWNHFBUVCZVeaUzHjx9H//79IScnBzs7u0rrExMT0atXL8jJyaFXr15CVZcJIVi4cCHU1dWhrq6OhQsX4ttZzaSkpBAREYFTp05h3759TfIZWjqagFooHo+HMWPGYPTo0fD19WU7HIpCeXk52yHUi5qaGubOnYtFixZVWsfj8TBq1CiMHz8e+fn5mDRpEkaNGsUUpQsJCcGZM2fw6NEjJCUl4dy5c9i1a1el46irqyMqKgoLFizAjRs3mvwztTQ0AbVAhBDMnDkTysrK+OOPP9gOh2rlDAwM8Mcff6Br165QVVWFr68vuFwuc0ezbt06tG/fHr6+vigtLcXcuXOho6MDHR0dzJ07F6WlpSguLoaTkxMyMzOhoKAABQUFZGZmQiAQYO3atTAyMoK6ujo8PDyYom+vX78Gh8NhEpudnR2WLVuGAQMGMPOw5eTkAPhSFXn8+PFQV1eHiooKevfuXWvdHgcHB3h4eEBHR6fSumvXrqG8vBxz586FtLQ0/P39QQjBlStXAADh4eGYN28e9PT0oKuri3nz5gnd5ezfvx/6+vpQV1fHiRMnICYmhlGjRlVbLLOtogmoBdq0aRPu37+PQ4cONVnzBEV97dChQ4iJicHLly+RnJyMoKAgAMC7d++Ql5eHtLQ0hISEYPXq1bhz5w4SExPx6NEj3Lt3D0FBQZCXl8f58+eho6ODoqIiFBUVQUdHB1u3bsWZM2dw/fp1ZGZmQlVVFbNmzao2jsOHDyMsLAwfPnwAj8fDhg0bAHxJCJ8+fcLbt2+Rm5uLnTt3QlZWtsGf98mTJ7C0tBQq/WJpaYknT54w67+eBdvKyopZ9/TpU8ycOROHDh1CVlYWPn36hNzcXEycOBEuLi74+PFjg+NqbWgCamHOnTuHTZs24ezZs3R4Zyvk4uICFxcXtsOoZPbs2ejQoQPU1NQQEBCAI0eOAPhSqG3lypWQlpaGrKwsDh06hOXLl0NTUxMaGhpYsWIFDhw4UO1xd+7cidWrV0NPTw/S0tIIDAzEyZMnq23O8/X1hampKWRlZeHh4cH0y0hKSiI3NxcvXryAuLg4evXqBSUlpQZ/3qKiokplS5SVlVFYWFjlemVlZRQVFYEQgpMnT8LV1RUDBw6ElJQUVq1aBQ6HA1dXVzg6OsLDw6PFNVc2FZqAWpBHjx5hypQpiIiIQMeOHdkOh2oC8+fPx/z589kOo5KvH6jU19dHZmYmAEBDQ0PoubPMzKtvDWgAACAASURBVEzo6+tXuW1V0tLSMHr0aKioqEBFRQVdunSBuLh4tc1n7du3Z36Wk5NDUVERAGDChAkYPnw4vLy8oKOjgwULFqCsrKxhHxaAgoICCgoKhJYVFBRAUVGxyvUFBQVQUFAAh8NBZmam0PclJycHdXV1AF9aL8TExDBnzpwGx9aa0ATUQrx79w4jR47Etm3baO0Rqtm9ffuW+fnNmzdMv8nXTVQAoKOjg7S0tDptC3xJbOfPn8fHjx+ZF5fLha6ubr3ik5SUxIoVK/D06VPcvn0bUVFR2L9/f72O8bVu3bohKSlJaGRbUlISunXrxqx/9OgRs+7Ro0fMOm1tbaSnpzPrSkpKmBnOJSQkcOzYMVy7dg3btm1rcHytBU1ALQCfz4enpyd8fX3h6enJdjhUE7Kzs6tySDDbtm/fjvT0dOTl5WH16tXV/h56e3sjKCgI2dnZyMnJwapVqzB+/HgAgJaWFnJzc/Hp0ydm++nTpyMgIIBJWtnZ2YiMjKx3fFevXsW///4LPp8PJSUlSEpKQkys5ssbn88Hl8tFeXk5BAIBuFwuc9dkZ2cHcXFxbNmyBaWlpUyysLe3BwBMnDgRmzZtQkZGBjIzM7Fx40ZMnjwZwJeZEM6dO4fbt2+Dx+MhMDBQKJEpKysjKioKQUFBiIuLq/dnbU1oAmoBNm/eDEIInaaFYs24ceMwbNgwGBoawsjICEuXLq1yu6VLl8La2hqWlpawsLBAz549mW3NzMzg7e0NQ0NDqKioIDMzE3PmzMHIkSMxbNgwKCoqol+/frh7926943v37h3c3d2hpKSELl26wNbWFhMmTKhxnwMHDkBWVhYzZszAzZs3ISsri6lTpwL48gzPmTNnsH//fqioqGDv3r04c+YMU9pk2rRpcHV1hYWFBczNzTFixAhMmzYNwJe7o61bt8LLywva2tpQUFCApqam0OTAnTp1wo4dOzBx4kQUFxfX+/O2Fhzy7dNTbURj1jVvSk+ePIGdnR3u3r0LQ0NDtsOhmljF3c+1a9dYjeNrBgYG2LNnDxwcHNgOpUUqKiqCiooKUlJS0KlTJ6F1EydOhJKSUotqjmvMaye9AxJhZWVlmDhxIlavXk2TD0W1IOfOncPnz59RXFyM+fPnw8LCAgYGBpW227JlC86ePYvY2NjmD1IE0AQkwoKCgqClpcU0C1AUVT8VD71++7p582aTnjcyMpJ5GDclJQVHjx6tchCGiooKQkND8dNPP7XJ54NoE5yIio+Ph4uLCx4+fFjlk9pU6xQcHAwAmDlzJsuRUM1p9uzZKCgo+K6Re82lMa+dtB6QCCopKcHEiRPxv//9jyafNoYmnrZp3bp16NGjByIiIvDjjz+yHU6zoU1wIiggIACWlpbw8vJiOxSqmX3+/BmfP39mOwyqmcnLyyM8PBwzZ86sdQ671oQmIBFz7do1HDt2jGmKodoWZ2dnODs7sx0GxQIbGxv4+vpi2rRplUo7tFY0AYmQgoIC+Pr6IiQkhJm6g2rZOBwOXrx4wXYYVAsRGBiI1NTUFtEX1BhoAhIhv/76KxwcHDBixAi2Q6GawOTJk6t9gPNb27Ztg7W1NaSlpZkn7L92+fJlmJmZQU5ODkOGDBGa/qa0tBRTpkyBkpIS2rdvj02bNjXWR6CamLS0NA4cOID58+fjzZs3bIfT5EQmAV24cAGdO3eGsbEx1q5dW2n9vn37oKGhge7du6N79+7Ys2cPsy48PBwmJiYwMTFBeHh4c4bdaKKjo3H58mV6saAAfJlTbenSpZgyZUqldTk5Ofjxxx/x+++/Iy8vD9bW1kJT4wQGBiIlJQVpaWm4evUq1q9fjwsXLjRn+NR3sLS0xK+//gpfX18IBAK2w2laRASUl5cTQ0ND8vLlS1JaWkosLS3JkydPhLYJCwsjs2bNqrRvbm4u6dSpE8nNzSV5eXmkU6dOJC8vr9Zz9urVq9Hi/14FBQVER0eHXLt2je1QqBqsXbuW6OjoEAUFBWJqakouXbpE7t69S/r160eUlZVJ+/btyaxZs0hpaSmzDwCSkpJCdu3aRSQkJIikpCSRl5cnLi4uVZ7D1taW2NraMu8DAgLIpEmThLbZtWsXsbGxYd4XFRURGRkZ8uzZM0IIIdra2iQmJoZZv3TpUuLp6cm8X7duHWnfvj3R1tYmu3fvZmKkREdZWRnp168fCQkJYTuUShrz2ikSd0D37t2DsbExDA0NISUlBS8vrzpPSBgTEwNHR0eoqalBVVUVjo6OLe6vvY0bN2LIkCGwtbVlOxSqGs+fP8e2bdsQHx+PwsJCxMTEwMDAAOLi4vjrr7+Qk5ODuLg4XL58ucoBJH5+fvDx8cGCBQtQVFSEc+fOVXmeyZMnV9nk9rVvi6HJy8vDyMgIT548QX5+PrKysqotlnbhwgVs2rQJly5dwosXL0Rqyh/q/3n58iXy8vIwbdo0/Pnnn2yH02REIgFlZGQI1c/Q09NDRkZGpe1OnToFS0tLuLu7M9PD13VfUZWVlYWtW7cyFSYp0SQuLo7S0lI8ffoUZWVlMDAwgJGREXr16oV+/fpBQkICBgYGmDZtGq5fv97g89QlAdVULK2iPs63xdIqCqkdP34cvr6+6NatG+Tk5BAYGNjgWKmms379ejg7O8Pb27vGYfnfli2vSVZWFkaOHAkdHR1wOBy8fv1aaH1tfYcV/Y4JCQmV+h0bSiQSUF24urri9evXSEpKgqOjIyZNmlTvY4SEhMDa2hrW1tbIzs5ugijrLzAwEL6+vlXOE0WJDmNjY2zevBmBgYHQ1NSEl5cXMjMzkZycDBcXF7Rv3x5KSkpYsmQJcnJyGnyenJycWvevqVhaRZXcb4ulVRRS+7ZY2tc/U6IjLS0N3bp1Q1BQELZs2YJ379599zHFxMTwww8/4NSpU1Wur6nv8Ot+x+7du1fqd2xwTN99hEagq6srVPAqPT29UkEqdXV1Zjrzn3/+GQ8ePKjzvhX8/Pxw//593L9/HxoaGo39Mert2bNniIiIwJIlS9gOhaqDcePG4datW0hLSwOHw8HChQsxY8YMmJmZISUlBQUFBVizZk21z3BUNRfYt9zd3eHu7l7jNt8WQysuLsbLly/RrVs3qKqqQltbu87F0r7+t0OJBnt7e1y9ehWzZ8+GhYUFLC0tYW5uDiUlJXTo0EHornXw4MEAvswpp6CgUGN9IS0tLcycORO9e/eucn14eDiWLVsGVVVVdOnSBVOnTsW+ffsAABEREejWrRvGjh0LMTExBAYG4tGjR/jvv/8AAKmpqRg8eDAUFRXh4OCAWbNmMXWgaiISCah3795ISUlBamoqeDwejh49ipEjRwptk5WVxfx89uxZdOnSBQAwfPhwXLx4Efn5+cjPz8fFixcxfPjwZo2/oRYtWoRFixZBTU2N7VCoWjx//hxXrlxBaWkpZGRkICsrCzExMRQWFkJJSQkKCgr477//sGPHjmqPoaWlhVevXtXpfOXl5eByueDz+UKF0wBg9OjRePz4MU6dOgUul4tVq1bB0tISZmZmAL5M8R8UFIT8/Hz8999/2L17N9Os5+HhgbCwMDx79gyfP3/G77///n1fDNXorly5gkGDBmHbtm0oKirCL7/8Aj6fjzt37iA6Oho7duzAmTNnAAA3btwAAHz8+BFFRUWwsbFp0Dlr6zusqd8R+PLHWZ8+fZCbm4vAwEAcOHCgbidutOEM3yk6OpqYmJgQQ0NDEhQURAghZNmyZSQyMpIQQsiiRYtI165diaWlJbGzs2NG/BBCSGhoKDEyMiJGRkZk7969dTof26Pgrl+/TvT19UlJSQmrcVB18+jRI9K7d2+ioKBAVFVVyYgRI0hGRga5fv066dy5M5GXlycDBw4ky5YtIwMGDGD2w1cjzJKTk4mVlRVRVlYmo0aNqvI8FaPgVqxYQQAIvVasWMFsFxsbSzp37kxkZGSIra0tSU1NZdZxuVzi6+tLFBUViaamJtm4caPQOdasWUO0tLSItrY2CQ4OJgDImzdvGu/Lor6bra0t2b17N/P+zz//ZH5n5syZQ+bOnUsIISQ1NZUAIGVlZXU+dllZGQEg9Dvz5s0bAkDoenTx4kWir69PCCFkypQpZOHChYSQ/3ft7N+/PwkLCyNpaWlEXFycFBcXM/v6+PgQHx+fWmMRmQTU3NhMQAKBgPTu3ZscPHiQtRgo0fTtMOym9vTpUyImJlavCxjV9L5OQHfu3CGDBw8mYmJiRF5enkhLS5Px48cTQhovAeXl5REA5P3798yykydPEnNzc0IIIf7+/mTGjBmEkP937TQ3NycnT54kcXFxRENDQ+gcixYtqlMCEokmuLbmxIkT4PP58Pb2ZjsUqg06ffo0SktLkZ+fj4ULF8LV1RUSEnRifFE1btw4uLm5Yffu3TA3NxeaK64u/Yp1UVvfYU39jtra2sjLyxMarVfXvkWagJoZj8fD4sWL8eeff0JMjH79bdWbN2+qLJR2584djB07tknPvWvXLmhqasLIyAji4uI19ltR7CssLISamhomT56MvLw8ZmAAAGhoaEBMTKzOfYtcLhelpaUAvgy75nK5zLqa+g6/7ncUCARC/Y76+vqwtrZGYGAgeDwe4uLiqn3OrZI637e1Mmw1wW3evJk4OTmxcm6KolqGr5vgTpw4QTp27EgUFBRI3759iZKSEvH29ma2XbZsGWnXrh1RVlYmcXFxNR4X3/Qrfp0Caus7rOh35HA4lfodX7x4QQYOHEgUFBSIvb09mTp1KpkyZUqtn5NWRG1GHz9+ROfOnXHp0iVYWFg067mplqGi6aI1PJ9TWFjIPH9ENR4nJyc4Ozvj//7v/1g5f12unZ6enjAzM8PKlStr3I62ATWjdevWwcXFhSYfqloTJkzAhAkT2A7juz18+BB6enoICwtjO5RWZ926dQgKCsKnT5/YDoURHx+Ply9fQiAQ4MKFC4iMjISbm1ut+9EE1Ezy8vKwc+fOWv8ioKiWjBCCffv2wdraGgUFBbC2tmY7pFbH0tISw4cPx/bt2yutmz59epV9i9OnT2/SmN69ewc7OzsoKCjA398fO3bsQI8ePWrdjzbBNZM///wT//77r8gWmuJwOEhJSYGxsTGmT58OXV1dLFu2jO2w2hw7OzsAqDRJaF5eHlRUVER64EpWVhYmTJiA69evo7y8HHZ2drh69SrbYbVKiYmJcHV1RWpqarOPYGzMa6fo/ja3Inw+H8HBway12dbXzp07mz350AJs1SOEQFNTE7NmzWI7lCoRQrB3716Ympri6tWrKC8vh6SkJL3bb0Ldu3eHgYEBMyNCS0UTUDOIjo6GpqZmtXMwUbQAW03u3r0LPp8vkvO2vXnzBra2tvD390dRURFTQE1RUREDBw5kObrWbfbs2di2bRvbYXyfWsfJtVLNOQzbwcGBHDhwoMmOX1WhNC6XS+bMmUO0tbWJtrY2mTNnDuFyucw+69evZ4qShYaGCk0ZM2nSJBIQEEAI+VII8OupZQghlbadMWMG+eGHH4i8vDzp378/ycrKInPmzCEqKiqkc+fOJCEhoc6fpa0XYDt79iw5e/as0DJXV1cCgJiamrIUVWUCgYBs376dyMvLEwkJCaFhveLi4uTXX39lO8RWj8fjER0dHfLo0aNmPW+rK0jXmj179gz//vtvkz1cWF2htNWrV+POnTtITEzEo0ePcO/ePabm0IULF7BhwwbExsYiJSUFly5d+q4Yjh8/jqCgIOTk5EBaWho2Njbo2bMncnJy4O7ujl9//fW7jt+WCrC5urrC1dWVeZ+dnc3czaWmpoLP57MVGuPVq1ewsbHBggULUFxcXKkWjbS0NHx9fZs9rn/++QcmJiZQUFBo1KapwMDAamd2XrNmDX7++edGO1d9SEpKYvr06S36LogmoCa2bds2+Pn5MaUkGlt1hdIOHTqE5cuXQ1NTExoaGlixYgUzQ21FUTJzc3PIy8t/d1Gy0aNHo1evXpCRkcHo0aMhIyODiRMnQlxcHJ6ennj48OF3Hb8tFWB7/vw5nj9/zrz/+uIiKSmJxMRENsISsnr1aty/fx/FxcVVrtfS0oK5uXkzRwUsX74cs2fPRlFRUa1DgK9duwY9Pb3vPueSJUuwZ8+eWrfz8/ND586dISYmJjSTQYW//vqLqSk1ZcoUZrYC4EvRuSFDhkBOTg5mZmZCfzD6+fnhxIkTyMvL++7PwgaagJrQp0+fcOTIkSYdAlldobTMzEzo6+sz2+nr6yMzMxNA5aJkX2/XEFpaWszPsrKyld5XJImGaksF2KZNm4Zp06YB+DJtyv/+9z+UlZUB+FKi4XuqrdalamZd/O9//8Po0aMhJydXaZ2MjAz8/PyY94QQpl+oqVUUcRNFVlZWCA4ORs+ePSuti4mJwdq1a3H58mWkpaXh1atXWLFiBbPe29sbPXr0QG5uLlavXg13d3emoKaWlhZcXFywd+/eZvssjYkmoCa0b98+DBs2DDo6Ok16nqoKpeno6AiNFHvz5g0Th7a2tlCH9ps3b6o9try8vNAkg41RmbG+2kIBtszMTIwZMwa3b9/G3bt3sXHjRmzfvl3oLoPH42HZsmVCQ2Ar9tPQ0ECnTp2wZcsWZl1gYCDc3d0xfvx4KCkpYd++fTUWDhsxYgS2bt0qFJelpSVOnz4ttExBQQHHjx9nEuXXBAIBIiMjERAQgAEDBkBOTg6vXr3C7du30bt3bygrK6N37964ffs2s4+dnR2WLl2K/v37Q0FBAa6ursjNzYWPjw+UlJTQu3fvSuWjv2VkZIRXr17B1dUVCgoKKC0tRVhYGLp06QJFRUUYGhpi165dAL78/jg5OSEzM5N5Tqbij7PalJWVwdvbG2PGjAGPx6uxee5rs2bNwtChQyEjI1NpXXh4OH766Sfm93nZsmXMXVJycjISEhKwcuVKyMrKYsyYMbCwsGCqmpaUlCAvLw8LFy5Ely5dsH79+ka5s2suNAE1EYFAgG3btjX50OvqCqV5e3sjKCgI2dnZyMnJwapVq5h/KB4eHti3bx+ePn2Kz58/1zhctqI/JTExEVwut8masNpyATaBQABXV1dYWVmhX79+sLS0xJ9//on58+dXumvh8XiYPXt2pf0yMjJw+fJlbN68GTExMcz2kZGRcHd3x8ePH+Hj41Nj4bBJkybh4MGDzPtHjx4hIyMDI0aMqBRzXl4e/vrrLwBfmoElJSUBfPljQVpaGgcOHEBISAgzHc+IESPg7++P3Nxc/PrrrxgxYgRyc3OZ4x09ehQHDhxARkYGXr58CRsbG/j6+iIvLw9dunSpdUj3y5cv0bFjR5w7dw5FRUWQlpaGpqYmoqKiUFBQgLCwMPzyyy9ISEiAvLw8zp8/Dx0dHRQVFaGoqKhOfySWlJTAzc0N0tLSOH78OKSkpGrdpy6+7eO0srLC+/fvkZubiydPnsDQ0FBoSqOv+zhXrlyJoqIidO/eHb/99pvQ/7+WgCagJhITEwMFBQX079+/Sc9TWlqKRYsWoV27dmjfvj0+fPiAP/74A0uXLoW1tTUsLS1hYWGBnj17YunSpQC+zCU1d+5c2Nvbw9jYGPb29tUe39TUFMuXL4eDgwNMTEyabGhtUFAQZGVlsXbtWhw8eBCysrLMoAkNDQ2cOnUKAQEBUFVVxd27d3H06FFm35UrV8LIyAj6+vqwtbXFb7/9hh9++IH5rP7+/hgyZAiMjY3Rr18/AGiyPrmGiI+PR3Z2NpYvXw4xMTHIyspCVVW1ym2lpKSYfqCv95OSkoKhoSGmTp0q9N3Y2NjAzc0NYmJiyM7ORnx8PFatWgUpKSkMHDhQqPLwyJEjkZycjJSUFADAgQMH4OnpWelCKxAI0KlTJwBfEpyuri5TibOiuXny5Mno1q0bJCQkcPHiRZiYmGDChAmQkJCAt7c3zMzMhGZM9vX1hZGREZSVleHk5AQjIyM4ODhAQkICY8eObVA/4ogRI2BkZAQOhwNbW1sMGzYMN2/erPdxgC/Nuj/88AOMjIwQFhYGcXHxBh2nKt/2cVb8XNHHWV3/J/Clj3PJkiWYO3cujhw5An9//0aLq1k02ni6Fqaph2E7OzuT0NDQJj0HVX+iWIDt2LFjRFxcnCgrKxNxcXEiLi5e5azFAIiUlBRTgOzr/SpeCgoKzGzrK1asIOPGjWPOU5fCYdOmTSPLly8nfD6f6OjokNu3b1eK19HRkQAg06dPJ4QQoq+vT2JjY8mDBw9IaWkpsbW1JSEhIcz2a9euJe7u7kLH8PT0ZCoff1v989uh+LGxscTIyKjW77Eijgp///036du3L1FVVSXKyspEUlKSLF26lBBCyNWrV4murm6txyTky/eooaFBVFRUSEZGRqV1dSm8VmHAgAEkLCxMaJmlpSU5duwY8z4nJ4cAIDk5OSQiIoJ06dJFaPvZs2eT2bNnE0IIkZaWJk+ePCFcLpdoaWmRkJCQOn+uhqLDsEXcixcvEB8fTwvOiQhRL8DWoUMHdOrUCR8/fsSFCxeYO9Wq8Hi8KvereBUWFuLvv/9mtvm6YFldCodNmjQJhw4dwuXLlyEnJ8fc2VTYvHkzYmNjYWRkhODgYKF1PXv2ZO6Wvj7vt/2RwJd+R11d3Wo/5/cqLS3FmDFjMH/+fLx//x4fP36Es7Nzgwu5DRs2DIsXL8bQoUPx/v37Ro312z7OR48eQUtLC+rq6ujWrRtevXrF3PFUrP+2j1NaWhpTp07FkSNHGjW2pkYTUBPYuXMnpkyZAllZWbZDERnVFWBTUFCocRBEYxD1Amx9+vSBoqIi1q1bhwEDBiAuLq7SNpKSkkLNhoQQof1KSkrA5/Px+PFjxMfHV3meuhQOs7GxgZiYGObNm1dpVu6HDx/il19+AQA8fvy4zhdxZ2dnJCcn4/DhwygvL8exY8fw9OlTuLi41Gn/huDxeCgtLYWGhgYkJCRw/vx5XLx4kVmvpaWF3Nzces0ovWDBAowbNw5Dhw5FTk5OvePhcrkghKCsrAxcLpcZHThx4kSEhobi6dOn+PjxI4KCgpg+TFNTU3Tv3h0rV64El8vF6dOnkZSUhDFjxgD40sf5xx9/ID8/H6NGjcKNGzeYJNsS0ATUyAghOHXqFHx8fNgORaR07NiR6fD99tWxY8cmPfeFCxfw6dMn5OXl4fTp09DW1m7S89WXuLg4oqKikJiYCD09PaELZcXko1ZWVvjzzz8xY8aMKvfr1KkT2rVrh59//rnGi+qhQ4cQFxcHdXV1LF26FJ6enpX6wyZOnIh///1XaHRXYWEhM4T4+fPnVY7mqo66ujqioqKwceNGqKurY/369YiKikK7du3qfIz6UlRUxJYtW+Dh4QFVVVUcPnxYqL/LzMwM3t7eMDQ0hIqKSp1HwS1btgxubm5wcHCo17M3w4YNg6ysLG7fvg0/Pz/Iysrixo0bAIAffvgBCxYswJAhQ9CxY0fo6+sLDbpYvXo1Ll++DFVVVSxatAgnT56EhoYGgC/PPunp6aFTp06YMGEC9PX1ReJh5TprtMa8Fqap+oASExOJoaEhEQgETXJ8qnXr2rVrlX1AFf0ljc3Dw4MsX75caFl4eLjQ9EsCgYC0b9+eACD79u1rkjhaqmXLlhFfX9967RMdHU1sbGyIhYUFMTIyInp6ekRDQ4MoKysTeXl5IiMjQ8TFxQmHw2H+/9e1X8fT05NoaWk15KPUWWNeO0WnIbyVOHPmDNzc3OrdxkxRwJc+mar+gv3eh4UrxMfHQ01NDZ06dcLFixcRGRmJRYsWMes/f/6M4OBgzJw5k1nm7e2Nd+/ewcPDA5MmTWqUOFoDQgiePn0qNIS6LjZv3lxlM2t1ZGVlsWHDhirXZWVlMVMjpaSk4M6dOygsLER5eblI9XNWhzbBNbKKBERR9fX69etqZ41orAeAayocFhMTAw0NDWhpaWHcuHEAgP379+PYsWPgcDiIjo6u1H/XnG7evFltP+L3cnJyqvK4a9asqXafnj17Ij09HVOnTsWhQ4eq3L+qmRnq8yzajBkz8PnzZ3h5eVW5nsfjYdq0aVBUVIS9vT3GjBkDMzOzBg83b3aNdi/VwjRFE1xqairR0NAg5eXljX5sqvVbvHixULPL1y9XV9dmjyc5OZk5/6dPn5r9/K2ZnJxctUPtARAxMTESGRnZoGMHBQURf3//Ro74/6HDsEVUZGQkXF1dG/UhNapt4PP5CAkJqXYE09WrV5u1c5nL5cLU1BQA8ODBAygpKTXbuVurvLw8DBs2DBwOR2go/LfU1dWRlpYmNGiiPtzc3HDmzJkWMRqOJqBGRJvfqIZKT09Hfn4+5OTkhCb5rOhLLCkpQVJSUrPEQgiBpaUlAGDTpk1VTqBJ1U15eTnmzZsHCQkJqKurIzY2FsCXORarYm9vjw8fPnzXfG5du3YVmjFDlNEE1Ehyc3ORkJAABwcHtkOhWiB9fX28ffsWDx48EGq/r7ibDg0NZZJCU5s9ezZSUlIwdOhQ5rkfqn4OHjwIRUVFSEpKYtOmTeDz+RAXF8evv/6KsrIyFBUVoXPnzkL7/PHHH7h8+TIz9L6hOBwOcxck6mgCaiRRUVFwcHCgD59SDaajo4O8vDxwuVwAX0oblJeXQ1JSEpMmTWqWpt2zZ88iODgYCgoKQpOaUrVLSEhAp06dwOFwMGHCBGZAiYODA7Kzs1FeXo6NGzcyo9MqnvWRkpLC7du3hUYjfq+WkoBqHKdXXl6Os2fPIjo6Go8ePcLHjx+hoqICKysrODk5wc3NrdGG+l24cAFz5swBn8/Hzz//XOl/xqZNm7Bnzx5ISEhAQ0MDe/fuZYamiouLw8LCAsCXBx7Pnj3bKDHVx5kzZ/Djjz82+3mp1mXJkiXMzzIyMuByuVBXV2+Wc2dkZGDUqFEAvlRfpX2Ztfvw4QO8vb1x5coVoeVGRkY4efIkunfvXu2+np6eyM7OFDb9NgAAIABJREFUxvjx46GiotKocfXr1w/v3r1DamoqM3GsSKpudMKOHTtIhw4dyLBhw8jq1atJREQEiY2NJREREWT16tVk2LBhpEOHDmTHjh3fPRKivLycGBoakpcvX5LS0lJiaWlJnjx5IrTNlStXSHFxMSGEkODgYOLh4cGsk5eXr/c5G3MkR3FxMVFSUiK5ubmNdkyqbbK1tSW2trYEANHR0SEAmnziXEII4fF4RFJSkgAg165da/LztWSlpaVk9uzZRExMTGjkmqKiIjly5Ajb4TF++ukn8tdffzX6cZvlQdQXL17g3r17aN++faV1o0ePxpIlS5CVlYWNGzd+dxK8d+8ejI2NYWhoCADw8vJCZGQkunbtymwzZMgQ5ud+/fqJVN2LS5cuoVevXlBTU2M7FKoVqRiMYGxs3OTn6t+/P8rKyhAQEABbW9smP19LFBYWhtmzZwuNYBMXF8f8+fMRFBQkcg9+urm5YcOGDZg7dy7boVSr2m+suidvv6atrV2n7WqTkZEhVCpZT08Pd+/erXb70NBQODk5Me+5XC6sra0hISGBRYsWNftINDr6jWoKFfOtmZubN+l5Kqqs9urVi6nBRH1x9+5djB07ttKs4T169MCcOXOgqKgIDoeDqKgoiImJgcPhoLy8HElJSUhOTsbevXtZqz01dOhQ+Pj4ICcnp0nn3fse9UrZ5eXl2Lt3L5KSkmBoaAg/P79mfxr64MGDuH//Pq5fv84sS0tLg66uLl69egV7e3tYWFjAyMio0r4hISEICQkBAKam+vcihCAqKgrLly9vlONRFPn/n9+o6IPp0qVLk53r5s2bzF/v9ZkepjV79+4dxo4di1u3blVaJyMjA0lJSbx48UKo+BshBOXl5SgrK2Oq2EpKSmL+/PnMTBPNTVZWFg4ODjh//nylmc1FRb1Gwc2dOxfx8fGwtLTEgwcP4OHh0ShB6OrqCv2FkZ6eXmWtkEuXLmH16tU4e/as0F8VFdsaGhrCzs6u2uqJfn5+uH//Pu7fv8/MJvu9Xr9+DSkpKRgYGDTK8ai2bfPmzcxdSMV0/SYmJk1yrtzcXAwePBjAl0EHFWW12yIej4fp06dDTEwM2traTPJRVlbGyZMnQQiBra0tuFwuCgsLUVhYiIKCAuZVWFiIkpISlJeXQ1xcHF5eXvj48SNryafCgAEDcO/ePVZjqFFNHUR//fUX4fP5zPvBgwczP/N4PKKsrNwoHVFlZWWkU6dO5NWrV8wghMePHwttk5CQQAwNDUlycrLQ8ry8PMLlcgkhhGRnZxNjY+NKAxiq0lgdaceOHSOjRo1qlGPVl7y8PHn58iUr525uN27cIKampmyH0SwyMzMJAGJqakoAkOzs7EY/B5/PJ4qKigRAg6d8qc23lU6rExAQQNTV1Zt8Fudv8fl8smPHDiIjIyM0mEBCQoIsXbpU6NpHCCH79++vcQodSUlJ0q5dO3Lr1q1m/Rw1uX79Ounbt2+jHrMxByHUmIDWrFlDbGxsSFxcHCGEkCVLlpAffviBBAQEEFtbW+Ll5dVogURHRxMTExNiaGjITD2/bNky5h/H0KFDiaamJrGysiJWVlbM3Fj//PMPMTc3J5aWlsTc3Jzs2bOnTudrrC/xt99+a7Kp8tsyACQlJaXa9d+WX24tYmNjyb59+5gp+AFUuhASUvv3U5tvy2p/KzU1lSn93VB1SUBpaWlERkaGvH//vk7HnDRpEgkICKjTtlu3biW9evUiUlJSQiW+b926xYww/Prl4OBA8vPzCSGEcLlc4uvrSxQVFUm7du2IlZVVjXO3ycnJERcXF2Z/UVFYWEjk5OQIj8drtGM2WzmGxYsXw8vLC3PmzIGGhgbWr1+Pe/fu4d9//8WsWbMa9bkXZ2dnODv/f+ydd1gU1/rHv8vSd5e29CKCgEhRVEBQEeu1G42KXTCxY2JLbCQWxJKbmGC5iu0qaoxdiIloNPYoIiqgoIjSwYaA1KUs7+8PfsxlXMoKK0X38zzzsDtnzpl3htnzzjnnLUNY+/z9/ZnPFy9erLFe9+7d8eDBA5nJ8b7cuXNHpg5kVbSWcOpyZEtAQADjwFj1t7Ge8e9SlVbbyspKIq12U5OamgqhUAh9fX2Zt21sbIzvvvsO58+fR1ZWFtzc3CSMm0xMTHD27FkcPHgQ169fh5aWFogIs2bNQmhoKDPdVpUBtco3qwoOhwM1NTVs3rwZX375ZYtLw8Ln89G2bVs8fPiw2acDa0RaTXX69GlycnKinTt3ykz7NSey0OJisZg0NDQoKytLomzjxo1kbGxMfD6fbGxs6OLFiyQWi2nDhg1kaWlJOjo6NHbsWMZ3qOqNc8+ePWRmZkYeHh40aNAg2rp1K6vdjh070smTJ4mI/Rbs7e1Nc+fOpSFDhhCfzydXV1d6+vQpU+/8+fNkY2NDGhoaNGfOHOrVq1e9b6fl5eW0ePFiEgqFZGFhQdu2bWO9Fb87Clm1ahVNmjSJ+T5mzBgyMDAgDQ0N8vDwYE2r1iWvh4cH81bJ4/HoyJEjdPnyZSYp1+TJk4nD4ZCqqirxeDz64YcfaMiQIbRlyxaW/I6OjnTq1Kk6r7ElUP1ZUVNTIwsLC9bbtaGhIfn6+lJJSQkR1Xx/9u3bx0oiRyT5fMyePZt69OjBtHvq1ClycnIigUBApqamtGrVKqaumZkZASAej0c8Ho9u3rxJRER79+4lW1tb0tLSon/961+UnJzM1Pnrr7+offv2pKGhQb6+vvU+YxcuXCBVVVXicDjE4/GYUUptz83OnTtJUVGRlJSUiMfj0bBhw+q8r8XFxTRt2jSJ0Yq2tjbNnTuX3N3dmWPz8vJIWVmZHB0dJY4fP348zZkzh8aNG0e//vor8fl8pozL5ZK/v3+jR6QfEm9vb9q1a5fM2muyKbj8/HzatGkT+fr60vbt2+nNmzf07bffUs+ePen+/fsyE6I5kMVNfPToEVlYWEjsf/z4MZmamlJGRgYRVSqXp0+fUmBgIHXr1o3S0tJIJBLRzJkzmWnMKgU0ZcoUKigooKKiIgoODqbu3bsz7cbGxpKmpiaz5vVuB6Ojo0O3b9+msrIymjhxIo0bN46IKtfGBAIBnTx5ksrKyigwMJAUFRXrVUA7duyg9u3bU2pqKr1584Z69+79Xgpo7969lJeXRyKRiObPn0+dOnViyuqS991rIyKWAqrp3EePHiVXV1fme1RUFOno6DCddkvl3WelW7duZGVlxergkpKSyNbWluVU+O79kUYBaWhoMO3GxMTQ5cuXKSYmhsRiMUVHR5O+vj6dPn2aiGqeggsJCaF27dpRXFwclZWV0dq1a5lO/PXr18Tn8+n48eNUWlpKP//8M3G53HqfsXf/r0T1Pzd1TcGJxWIKDAwkFRUVlhLhcDgUEBDATGd+/fXXNHPmTDpx4gR16NCBdWxVRtrqfdzx48fJwcGB8vLyGIfd8ePHU3Z2Nk2aNKlFK6CtW7fSjBkzZNZekymgwYMH07hx4ygoKIjGjRvHzBfHxMSQp6cnzZs3T2aCNDWyuIkHDhxgRWSoIiEhgfT09OjChQusuVdbW1u6ePEi8z0zM5MUFRWprKyM+cFXNyrIy8sjdXV15i1zxYoVrPS/73YwX375JVP2559/Uvv27YmoMsWym5sbU1ZRUUGmpqb1dg59+vRhRbo4f/78eymg6uTk5BAAys3NrVfed6+NqH4FVFxcTFpaWoyRyuLFi2nOnDl1Xl9L4N1nxdPTk6ytrZnOsGph/pdffqGRI0cy9RqigKoW22tLqz1//nxasGABEdWsgAYNGsRaYxWLxaSmpkbJyckUHBzMWuyuqKggExOTBimg6tT03NSkgC5fvkwGBgYSo5fRo0fTt99+y4yuRCIR7dmzR8KYgMfjkampKW3dupVSU1MJABUXFzPt//XXX2Rubk5ERD169KCxY8cyZQkJCS1aAYWHh5OTk5PM2muyfEC3bt3C4cOHMWvWLBw4cAA3b94EADg6OuLKlSuffJj2yMhIODs7S+y3srJCYGAgVq9eDX19fYwfPx6ZmZlISUnBqFGjoKWlBS0tLXTo0AFcLhcvX75k6lZ3yBUIBBg6dCiOHDkCAPjtt98wadKkWuWpHrVCXV2dWUPIzMxktcvhcKQK9/5uvfdJCy0Wi7Fs2TK0a9cOGhoajJl61Vx6XfI2BFVVVYwbNw6HDh1CRUUFfvvttxbr+1Cdd5+VuLg4FBcXM+Vv3ryBhoYGVqxYwbp378vVq1chEolYabVv376NPn36QE9PD5qamggKCqrzHCkpKZg/fz7z/Oro6ICIkJGRUeMzVv27tEjz3FSXx8XFBRwOB3369GF+R46Ojnj69CmIiDGhfvjwIYRCIVRVVTF9+nQUFRVBVVUVmzZtQkFBAQoKCqClpQUjIyPGtzEvL485V15eHgQCAYDKdZXevXszZQ25zqakU6dOiI+PZz1XLYU6FdDAgQMxZcoU7N69G97e3hJGAtOmTfugwrV07ty5AxcXlxrLJk6ciBs3biAlJQUcDgdLly6FmZkZwsLCkJuby2wikYjl8/TuIuaECRPw22+/4datWxCJRKyQRNJiZGSE9PR05jsRsb7XVa+6f1ZqaiqrnMfjscKSVE8bffjwYYSGhuLixYt4+/YtkpOTmXPLgpoWe729vfHrr7/i77//hrq6Otzd3WVyrg9N9WfFxcWF5Y8zfPhw5OXlYf369XXeu7r+FwcOHEBycjJ4PB7zMlN13hEjRiAtLQ1v377F7NmzmXPUdH/NzMywc+dO1vNbXFyM7t27SzwrRCQRPUAa6ntuxGIxQkNDoaCggLZt2yIyMhJAZRK3sLAwEBFiYmKgqamJZcuWgcfj4aeffsLdu3eRnZ0Nc3Nz7N+/H9u2bUOXLl2waNEi8Hg8FBYW4tmzZ7C3t4e2tjaMjIwQHR3NyBUdHc2k137399SQ62xKVFVVYWtry7qelkKdCujXX3/FyJEjkZOTgylTpmDDhg1NJVeLp7y8HNHR0TWOAuPj43Hp0iWUlJRAVVUVampqUFBQwOzZs+Hn54eUlBQAldEYQkND6zzPkCFDkJKSgpUrV2LcuHENsogaOnQoHjx4gJCQEJSXl+M///kPq4OqDS8vL2zZsoVJlrZx40ZWuZOTE44cOYKysjJERkbixIkTTFl+fj5UVFQgFApRVFTEivIsDQYGBkhMTHyvcnd3dygoKGDx4sWtYvQDSD4rBgYGrHInJyc8fvwYO3bsYO1/9/o7deqE2NhYREVFQSQSYfXq1QAqHaWrRjxz5sxhKZb8/Hzo6OhAVVUVEREROHz4MFOmp6cHBQUF1jlmz56NDRs2IDY2FgDw9u1bHD9+HEDlMxYbG4tTp06hvLwcW7ZskeoZe5fanpuqkDaHDh3Cw4cPQURQUlLCxo0bIRaLkZWVBQcHB8ycOZOJmP/DDz+gqKgIurq66N27NwoKCvD06VN4e3vDy8sLDx8+xMmTJyESieDv74+OHTvC1tYWADB16lQEBAQgJycHjx8/xu7du+Hj4wOg8nexb98+PHr0CEVFRVi7du17X2dT4+LiwijrFoXMJvNaGY2dx4yKiiJbW9say6Kjo8nFxYX4fD5pa2vT0KFDKSMjg8RiMW3atIlsbGyIz+eTpaUlLV++nIjq9rv44osvCABFRESw9uOdOf7qc+Pvzq2HhYWRtbU1YwXn5uZGBw4cqPMay8rKaMGCBaSjo0Nt27aVsIJ79uwZubq6Eo/HoyFDhtBXX33FrAHl5+fTiBEjiM/nU5s2bSg4OPi95N2xYwcZGhqSpqYmHT16VKI8JCSEzMzMSFNTk3788Udm/9q1ayXW0loy7z4rzs7O5ODgwKxNqKioUM+ePen7779nrfG8e3+IiAICAkgoFJKpqSkdPHiQtcYxbNgwibWT48ePU5s2bYjP59PQoUPJ19eXtYb3/fffk66uLmlqajK+gAcOHCAHBwfGcq76mmT1Z0waKzgiyf979edGX1+fcZatvmlpaZGmpiZ99tlnFBcXR6NHj5Y4pnv37uTt7S2xv7ql34ULF6h9+/akqqpKnp6elJSUxJRV9wPS19enTZs2seRev349GRgYkJGREW3fvp0AUGpqaj3/7eZj165dNHXqVJm01WRGCERE+/fvp169epGOjg6pqqqSlZUVTZw4kR49eiQzIZqDxt7EPXv20JQpU2QkTdMiFovJyMiILl269F71ZOGc+KEJDg6WWIxvTXh6erKs1aKiohrUTkVFBWPM8CFC8n8oEhMTa3T67Ny5MyUmJlJFRQWFh4dTv379JI4ZPHhws1jnxsXFkYKCQov+Xdy/f5/s7Oxk0laTGSGsWbMGa9euxaBBg7Bo0SKYmJhgwoQJaNu2LXr16lWrc+inwJ07d2o0QGipnD9/Hrm5uSgpKWHWE9zc3JpbLJlSVFSE7du3Y+bMmc0tSqOoCmYJVDpTNoSqtNr9+/dv0eH4gUqH23HjxoHD4cDS0pJZq9DX18eFCxcgFovxww8/wMvLCwoKCnBzc8Pff/8NAJg0aRISEhJARDh79mydCeBkyenTp1FSUoKcnBwsXboUw4cPb9GO4/b29khOTkZ+fn5zi8KmLu1kYGDAcjRLSEggBwcHIiI6e/Ysde7cWWaasKlprBbv2rUr/fPPPzKS5sOzatUq0tHRYZw+w8PDiYho1qxZjLNh9e2LL75g6hYXF1NSUhKdPHmSANCWLVvIz8+PJk6cSB4eHmRlZUUODg6Mf1JzcO7cOVJXV6cRI0a06DfR+vD09GT5sNQUhqc+QkNDCQDx+XwqLy//AFK+H7U9Y66uroxPTdWmoqJCP//8M5WUlNCxY8eoffv2rHIlJSWaN28eZWZmUkpKSo3t8ng8SklJ+aDXNHDgQNLQ0CBtbW0aOXIkZWZmftDzyQI3Nze6evVqo9tpsik4fX19VqeSn59PhoaGRFQ5jdOQTKQthcbeRB0dHXr16pWMpGlZvHr1ijgcDikqKhKXyyUOh0NqamqkoaFBGhoaEsEbqzq7ioqK5ha91ePp6UmKiorMfX1f0tPTmbofIohpY/njjz9IKBRKOIlOmTKF3rx5Q0FBQRJx2gQCAa1cuZKys7ObW/xWzeTJk2v1AXsfmmwKbvDgwZg6dSru3buHyMhI+Pj4oF+/fgCA3NxcaGpqynQ01lqoCskuFAqbW5QPAofDwYwZM6CkpASxWAwiQnFxMRN6vnosrCpcXV1bXBys1kpVGob3paysDBYWFgCAK1eutJgkZAkJCXBwcACHw8GwYcPw5s0bAJWWWbGxsVi3bh3OnDkDoVCI2bNnIzMzE/r6+ggMDERhYSHy8vKwZs0aaGtrN/OVtG6MjY2RmZnZ3GKwqUs75ebmko+PD+nq6pKuri5NnjyZeQt59uwZHTt2TGaasKlpjBZPTEykNm3ayFCalklZWRlt2rSJ1NTUmPAkNW0cDofc3Nzo3r17DZoykvM/UlNTicPhEFCZFuB9cHZ2JgBSR4v+kLx9+5ZGjRol8awYGhpSaGgoLV68WGIkbWlpSQcPHmzx4ZNaK4GBgTKJXtOkVnAfK425iTdu3GAFMvzYefnyJU2YMIHU1NRqVULVNy6XS7169aLg4GD5tEkDqLqP+vr6Utf57rvvCIBMO4f3RSwW0+rVq1lTiABIVVWV1qxZQz4+PqSgoMAq69ixI505c6ZFrFV97Bw/fpw+//zzRrfT5AooMTGRfv/9dzpy5AjduHGDicvUmmnMTTx27BiNHj1ahtK0DsLDw6lDhw7E4/EkFoZjYmLIz8+PLC0ta1RKxsbGNG/ePIqMjJR3NnVw5MgR5p516dJFqjrXrl1j/g+yzPsiLSEhIaSlpSUxKv78889p+PDhEs+Ch4cHXb9+Xb5m2MT8888/rJiQDaXJFFBmZiZ5enoSh8MhDodDXC6XtLS0iM/n03fffdeqH6DG3MTAwED66quvZChN60EsFtOuXbtIQ0ODsdaqKdBhfn4+nTp1ioYMGVKj0QKXy6WePXvSvn37mJQUciqNEKruUfWAl7WRlZXFHJ+WltYEElYSFxdHtra2Ev9Xe3t7cnd3l9g/bNgwio6ObjL55EiSlJQkk6WDJjNC+PLLL2FnZ4eMjAykpaXhyy+/xLJly3Dv3j3cuHED33//vTTLTB8dmZmZDfbPaO0oKChgxowZSE5OxtSpU8HhcDBw4ECJ4/h8PkaNGoU///wTxcXFqKiowOPHj/Hdd9/BysoKYrEYN27cwLRp0yAUCsHhcGBsbIx58+YhMjISYrG4Ga6uZeHg4FBneUVFBWN0EBoaKlWA2caQm5uL4cOHg8PhwM7ODo8fPwZQGYfN2toaABAbG4tbt26Bw+FgypQpTFDQM2fOoGPHjh9UPjl1Y2RkhBcvXjTYyOWDUJd2EggELJ+KoqIixgw7JSWFjIyMZKYJm5rGaPHJkydTcHCwDKVpvSQnJzd42qegoIBCQkJo2LBhNa4vKSgoUI8ePWjv3r01Jv37GKk+AqrPyKd///4E4IOmnSgrKyM/Pz8JIxQlJSXS09Nj7VNWVqb58+fTixcvPpg8chqHUChstPtIk03BWVlZsULuPHjwgKytrZnvfD5fZoI0NY25iX379mXlopEjGyoqKig+Pp5WrlzJyolTfTM0NKQ5c+Ywieyag0GDBsnEn6ImqiugusLK/PLLLwSArKysPshU+PHjx0lTU1NiXefdFwVNTU3y9/ennJwcmcsgR/Y4Ojo2OLxTFU2mgHbv3k36+vo0b9488vX1JT09Pdq+fTsRET18+JA6duwoM0GamsbcRFtbW4qNjZWhNHJqo6CggEJDQ2nEiBESScSqOsXu3bvT7t27P4hjcF1J9ohqTgTXGHr16sVcW23Xc+/ePeaY6knTGkvVC+a79/jd0Y+hoSFt27aNioqKZHZuOU3DwIED6ezZs41qo8nWgKZPn46jR48yKQV+++03zJkzB0BlIq1r1641YvKv9fIprwE1NTweDyNGjEBoaCgKCwtRUVGBJ0+eYM2aNWjfvj2ICDdv3sSMGTOgr68PDocDQ0NDzJ49G+Hh4ay4aq2Bffv2MZ9rcnTOz89nUoDEx8dDVVW1UefLzs7G4MGDweFw4OjoiISEBIljxGIxrKyscPjwYZSWluL58+fw9fWFmppao84tp+lpcc6oMlNlrYyGavH8/HxSU1Nr1RaArZV79+5R586dic/nk5eXF40bN478/PwoKCiI7OzsaOTIkRIm4lWburo6qaqqkrGxMSskf1WE7/3795OZmRkJhUIKCAggosr0AkpKSqSoqEg8Ho8Z8Xt6etLu3bspLi6OVFRUSEFBgXg8HmlqalJERATp6+uzTM1PnjxZ72zBqlWraOzYsazUAnfu3GHKAdCTJ0/I0NCQAFCPHj0Yh9OqlAY//PAD6enpkaGhIZ0+fZr+/PNPsra2Jm1tbVq3bh3TVllZGS1ZsqRO52KgMgJ1WFiY3Ln4I8LPz4/8/f0b1UaTjYDq47fffmtM9VbJ8+fPYWxsLA8708SUlpZi5MiRmDJlCrKzszF27FicPHkSAKCiogJtbW2cPn0aBQUFjJXPggULmARjRUVFEIlEyMzMxJo1a6ClpYUZM2bg7t27AIAbN24gPj4ef//9N/z9/fHo0SMMGjQIK1aswLhx41BQUCCRUbJDhw4ICgqCu7s7CgoKkJubCxcXFwiFQvz111/McQcPHsTUqVPrvcbff/+dSfsMVEa0rs6CBQvw4sULeHl5wcrKilX24sULiEQiZGRkwN/fHzNmzMChQ4dw9+5dXL9+HWvXrsUvv/wCDQ0NKCkp4d///neNloa9e/fGzZs3UVFRgXv37mHQoEENSoIop2XS0kZAjXqy1q1bJys5Wg3y6bfmITw8HGVlZViwYAGUlJQwZsyYWtOhV70c+Pr64tGjRyAiFBUV4ezZs/j888+hqKiIt2/fYs+ePRgzZgwAYM+ePUzna2dn16j0xd7e3jh06BCAyimu8+fPY+LEifXW69mzJ2JiYphreFeGs2fPwsDAgJVWuwolJSX4+flBSUkJ48ePR1ZWFubPn49nz55h+PDhEIlEWLRoUY3h+EeOHIkHDx6AiHD58mW4u7vLX7A+UlqaAmpUAouHDx/KSo5Ww6tXr6Cnp9fcYnxyZGZmwsTEhNUxmpubS1X39u3bWLZsGR4+fIjS0lJwuVyMHz8e/v7+2L59O3766ScAQEREBCIiIgAAEyZMwFdffQUzMzPo6emhrKwMSkpKUp1v8uTJ6NChAwoLC3Hs2DF4eHjAyMio3nqGhoZ4/fo1AEBdXR2FhYUoLy9HUlISc8yTJ09qVA5CoRBcLhcAUFhYCAC15ntSUFCAt7c3Vq5cibZt20p1TXI+DvT19fHq1avmFoNB6hFQTk4OUlNTkZOT8yHlafGUlpZCRUWlucX45DAyMkJGRgaIiNmXmpoKoNJQoaioiNn/4sULVt2JEydixIgRSEtLw9u3bzF79mwQESwsLODr6wugMpJ0UVERwsLCoKurCxUVFWRlZeH+/fv466+/oKysDA6HAxcXF2RmZuLt27cAUKMyMDExgbu7O06dOoWDBw9iypQpUl9nWVkZAEBHRwdAZeR1GxsbAMCRI0egoaFR4zUClVN0XC63RmXH4XAwePBgvHz5EmKxGP/973/lyucTRFlZGaWlpc0tBkOdCqisrAwrVqyAkZERdHV10bZtW+jq6sLY2Bh+fn7Mj+VTory8XOo3YTmyw93dHYqKitiyZQvKyspw6tQpZrTSqVMnxMbGIioqCiKRCKtXr2bVzc/Ph46ODlRVVREREYHDhw/XeA41NTUMGjQI9vb22LZtGyoqKhAQEABzc3N06NABABAZGYmEhAR888034HA4+OqrrxAVFYXLly+zfg9Tp07Fv//9bzx48ACff/651NdZ1TlURTXo3LkzAKBt27a4f/8+xGLSuunlAAAgAElEQVQxzp07h6tXrwIAgoODMXjwYGRkZGDz5s0sL3eBQIB169bh7du36N69OyZOnAh9fX2pZZHz8aGkpNSiLEPrVEBz5szBrVu38Ouvv+LVq1coLS3F69evcejQIYSHhzMm2Z8S5eXlLTr17seKsrIyTp06hf3790NHRwdHjx5lOnYbGxusXLkS/fv3h7W1NXr27Mmqu337dqxcuRICgQD+/v7w8vKS6pwcDgezZ8+Gqakpnj9/js6dO6O4uBgdO3aEs7MzBAIB8vPzUVhYiL59+zKjJGdnZ7x48QLJyckYNWoU1NXVpb7OqlxLVaFtnj59iv79++P48eM4c+YMtLS0sGXLFnA4HKxbtw4+Pj6s/EyGhobYtm0bACAmJgYrVqxgRk1y5CgqKrYoBVSnGbampmatka9zcnJIU1NTZuZ4YWFhZGNjQ+3ataMNGzZIlItEIvLy8qJ27dqRq6srJSUlMWXr16+ndu3akY2NDZ07d06q8zXUlHDHjh00c+bMBtWVI1u8vb1bRO6b5ORk+uGHH8jBwaFGc2YdHR3y9vamq1ev1pvrZvDgwQSAZs2aRcD/0mq/fPmS3Nzcamzf3Nycjh492iyRsOW0Lh4/fsyKZtMQmswMW01NDc+fP6+x7Pnz5412gqtCLBbD19cXYWFhiIuLw2+//Ya4uDjWMXv37oW2tjaePn2KhQsXYunSpQCAuLg4HDlyBLGxsTh37hzmzp37QQNZyqfg5LyLubk5lixZwliSFRcXY+XKleDz+RAIBMjOzkZwcDA8PT2hoqICDoeDLl26YMuWLcjIyGC1VbW2s3PnTgDAwIEDoaioCAMDA4SHhzPHWVhY4Ny5cxCLxUhOToaXl5f8uZRTLy1tCq7OuaQlS5agT58++PLLL9GpUydoamoiLy8P0dHR2Lt3L5YtWyYTISIiImBlZQVLS0sAwPjx4xEaGgo7OzvmmNDQUGZuf8yYMZg3bx6ICKGhoRg/fjxUVFRgYWEBKysrREREwN3dXSayvYt8Ck5OfQwaNAhxcXE4ceIEEyk8LS0NAwYMQEJCAioqKnD//n3cv38f8+fPBwBoa2tj2LBhePToEautKl8noFLRHT58WG4mLafBtLQpuDp70oULF8LOzg4HDhzAH3/8gYKCAvD5fNjb22Pfvn01huFvCBkZGTAzM2O+m5qa4vbt27Ueo6ioCE1NTbx58wYZGRksc1NTU1OJt8qaiI+PR+/evVn7vLy8MHfuXBQVFWHIkCESdXx8fFBeXo7S0lKJukDlmtm4ceOQlpZWo+XT4sWLMXz4cMTHx2PWrFkS5d999x369++PqKgoLFiwQKJ8/fr16N69O27evIkVK1ZIlAcGBsLJyQkXL15EQECARPnOnTvRvn17nDlzBps2bZIoP3jwIMzMzHD06FHs2LFDovzEiRPQ1dXF/v37sX//fonys2fPQl1dHdu3b8exY8ckyq9cuQIA+Omnn/DHH3+wytTU1BAWFgYAWLt2Lf7++29WuVAoZDrj5cuX49atWwCA5ORk9O7dG6ampozvzYIFCxAVFcWqb2Njg127dgEAZs6ciSdPnrDKnZycEBgYCKDSjDo9PZ1V7u7ujg0bNgAARo8ejTdv3rDK+/Xrx6QnUVNTg52dHTZs2MDUGTZsGJO+oGfPnigqKsKrV6+QlZWFkpIS5OTk4ODBgxL3DKg0yXZ1dcUXX3yB8vJy9OrVizG5rkL+7DX9s1dFS3r2Bg8ejOLiYlb5sGHD8M033wCofLl/8eIFq/+Spt/z8fFBVlYW4zcnK+p9lR84cKDMFE1zs2vXLuZBaKgFn4KCAssUWI6cdxGLxSgsLER+fj5yc3NRUFCAW7du4dtvv62znoqKCkpKSiT2FxUV4cqVK0wnWh0FBQWm3vPnz2FqavpePktyPi2IqGWNnmtbHJI2ZHdjQ3sTEd28eZP+9a9/Md/Xr19P69evZx3zr3/9i27evElElbGshEIhVVRUSBxb/bi6aOhC2ubNmz/ZbKgtmdLS0iZLz1BcXExxcXF08OBBmj17NnXt2lUidUFNm7KyMrVr145GjRpFP//8M924cYOysrJYcQWrR8MGQCYmJpSbm0tpaWl04cIFCggIoGHDhpGlpSUpKyvXe04ul0umpqY0YMAA8vPzo99//50SExPlBgufKElJSWRubt6oNmRphFDrCMjX1xcaGhqYMmUKPD09WeFnnj9/jqtXr+LAgQPIz8/H9evXG6UEXVxckJCQgKSkJJiYmODIkSMSvhojRoxAcHAw3N3dceLECfTt2xccDgcjRozAxIkTsWjRImRmZiIhIQGurq6NkqcuFBUVP0n/p5ZKcXEx9uzZg7Vr16JTp064cOFCo9ssLS1Famoq7t+/j3/++QcRERF48uSJxNTHu3C5XJiamsLBwQE9e/ZEt27dYGdnx0TplgYOhwNVVVXGtDojIwNaWlqIjo5G//790b9/f4k6RITc3Fw8ffoUd+/eRXh4OKKiopCUlIS8vDykp6cjPT291nujo6ODdu3aoWvXrnB3d4eTkxMsLS3B5/OlkllO66GsrKxlrWHXpZ3OnDlDQ4cOJTU1NeLz+WRkZER8Pp94PB599tln9Oeff8pME1ZF7rW0tGSiEX///fcUGhpKRJVvnWPGjKF27dqRi4sLPXv2jKkbEBBAlpaWZGNjI3Wui4Zq8V27dtH06dMbVFeO7MjNzSV/f3/S0NBgImDr6upKVbesrIwSExMpJCSElixZQr169SJ9ff16RxMcDodMTExowIABtGrVKgoLC6P09HSZRov29PQkR0fHGs+/devWBrdbXFxMjx8/pmPHjtHChQvJw8ODDAwM6r1mAKSmpka2trY0duxY+vnnn+natWv08uXLjzIiPABKSEiosYzH47H6ndZIXFwc2draNqqNJktIV0VpaSnFxsbSP//8Q3FxcR/F8L2hN/G///0veXt7y1YYOVLz4sULWrhwIamrq0tk5+RyuVRaWkpisZjS0tIoLCyMVq5cSf379ydjY2PicDj1drYGBgbk6elJS5cupdDQUEpKSmryzKsVFRUsmbS1tZnPgwYN+iDpEcrLyyk9PZ0uXLhA69ato+HDh7/3NF///v2Zab5nz561yn6iLgUkDZcuXaLevXuThoZGjVNdSUlJ1Lt3b1JTU6P27dtLZFb++eefycDAgAQCAU2bNo1EIlGDZamJ6OhocnBwaFQbTa6APkYaehMPHDhQZ4ZMOR+GxMREmjZtGqmqqkrVKda2CYVCcnd3pwULFtCxY8coISGhXufQ5qBPnz4suf38/Kht27YEVKbBfvPmTZPKU1FRQdnZ2XTnzh0KCgoib29v6tSpE2loaEh133V0dMjFxYVmzZpF+/fvp+joaMrPz2+wPB/qpaCxCuj27dt04MAB2rlzZ40KyM3NjRYuXEhFRUV04sQJ0tTUZDLfnjt3jvT19enhw4eUnZ3NvAjJkrt375KTk1Oj2pArIBnQ0Jv422+/0bhx42QsjZyaSE9Pp59++ons7e2Jy+VKNYLhcrnUtWtXmj17Nv36668UFxcn07TVH5off/yRfvzxR3rw4IHEtaWlpdGMGTOY7zdu3GhucVkUFxdTfHw8BQUFkZWVFSkpKZGCgoLU03zt2rUjExMT4vF4ZGhoSAEBAcw036pVq2j06NE0adIkEggEtHv3bkpMTCQPDw/i8/nUr18/mjt3LvNyOGTIENqyZQtLPkdHRzp16lSd11BdAV2/fp1MTU3p8uXLEmX1ceHCBQkFFB8fT8rKypSXl8fs69mzJ+3YsYOIiCZMmEDLly9nyi5evEgGBgbM9/Pnz5ONjQ1paGjQnDlzqFevXrR7926p5Kni9u3b5OLi8l513kWugGRAQ2/iH3/8QYMGDZKxNHJqIjg4+L1GN2pqasyPubXi6elJnp6eREQS16ekpEQVFRV06tQpZl/17K4tAbFYTF26dKE1a9ZQSUkJPXv2jCwsLOjcuXP0/fffk4qKCgUEBFBAQABZWVmRiooKqaioSP0/7tixI61YsYKOHTtGnTt3poULF1JJSQldv36dBAIBo4COHj1Krq6ujFxRUVGko6NT72i3SsmEhYWRqakp3b59W6JMGmpSQKdOnZJYf/H19aV58+YREVHHjh3pyJEjTNnr168JAGVlZdHr169JIBDQyZMnqaysjAIDA0lRUfG9FdCFCxeoT58+71XnXVpMRtRPEWNj41rDE8mRLUOGDEFkZCRu376NX3/9FfPnz4eLiwt4PB5UVVWhoaHBcsgsLi5GfHx8M0osW7y9vQH8LzVDWVkZPv/8c4waNQqpqangcrlYs2YN3NzcWox3+507d/D69WusXLkSysrKsLS0xIwZM3DkyBEoKCigZ8+e8PPzg5+fH0JDQ8HhcCASiRAeHg4zMzNkZ2fjzp072LlzJ7p06QIdHR1WMNWYmBisX78eXl5euH//Pn755ReoqKjAw8MDJSUlCAsLw6xZs/D27Vs8evQI9+/fB1Dp6Dpu3DgoKyvXew3Hjx/HrFmzEBYWJlOL2oKCAmhqarL2aWpqMkkC3y2v+pyfn4+zZ8/C3t6eSaj49ddfw9DQ8L1lqMqr1VJoQfZ4rYOWllHwY0ZXVxe6uroAAFdXVyarKBEhIyMD9+/fx927d3Hjxg3ExMQgKysL2dnZzSmyTNmwYQOCg4Nhbm7OXFdISAhu3ryJ7t27o7i4GN26dcPt27fB4/GQlJTU7Nl6U1JSkJmZCS0tLWafWCyGh4cHzM3NWZ2muro6RCIRysvLmXoWFhYS9c6ePYvVq1cjISEBe/fuRWpqKo4fP45169bBxcUFT548wcuXL1FaWors7GyWw3mXLl2Y9pSVlXHp0iU4Ojqie/fu6Nq1K9q3by9hJh8YGIipU6fCwcFBpveGz+cjLy+PtS8vL49Jw/5uedVngUCAzMxMVrQYDofDpOx4H1paRud6R0DHjh3D/PnzsWvXLgn/l7lz534wwVoqenp6yM3NbVFJnT41qn58w4cPx+rVq3Hx4kW8evUK2dnZCAoKam7xZIaRkRFUVFRw//599OnTh9nfo0cPlJSUQElJCffu3cPy5ctRWloKExMT/Pnnn80oMWBmZgYLCwvk5uYyW9UbfGPrVflI2djYYPLkySgtLUVYWBieP3+OiooKTJo0CRMnTkRGRgYuXryI2bNnQ11dHUZGRuBwOCgtLUV8fDxOnDiBRYsWwdPTE4aGhlBQUACHw2FG06ampti7dy+mT5+OxMREmf3W7e3tkZiYyEqLHh0dDXt7e6a8ehr26OhoGBgYQCgUwsjIiBWih4gkQvZIQ6tSQD/99BOWLFkCAAgKCoKrqytr+qkq/tGnhIKCAgwMDOTTcC0QLS0tqKmpNbcYjUJNTY11DcuXLwdQGUOsOh07dmQ+r1+/HpcuXQJQGffrq6++agJJa8bV1RUCgQA//PADiouLIRaL8fDhQ9y5c0em9czNzeHs7IzVq1ejtLQUt27dwpkzZ8DhcGBsbIx+/fphx44dMDExga6uLlavXg2qXPNGTk4O7ty5g127dsHHxwdOTk7Q1NRkkvndu3cPOTk52Lt3L9q1a8dEMAeArl27wsXFBbNmzcL+/fsRHR3NUigVFRUQiUQoKysDEUEkEjEKzMbGBk5OTlizZg1EIhFOnz6NmJgYjB49GkBlEsO9e/ciLi4Oubm5CAgIwNixY7F8+XJYW1vjwYMHCAkJQXl5Of7zn//UmBW3PjIyMlqUAqrTCMHS0pLi4+OZ7ytXriRLS0tKTk4mIiI+ny+zxaimpjELaa6urlKF+5Ejp7EUFBQQALKwsKClS5eyFuSDgoJYx75+/Zr4fD4BIBsbm2az/svIyKDx48eTgYEBaWlpUbdu3ejChQu0atUqlgtDUlISAWBMqmurR0QSdYmInj59Sj179iQ+n099+/alGTNm0BdffME6Zu3atQRAagdSAPTw4UOKj4+nbdu2kUAgIBsbGzI0NJTKSKImFwF3d3fGmi8pKYk8PT1JVVWVbGxsJPyANm3aRPr6+iQQCMjHx4f2799PysrKpKamRk5OTmRmZsZYwbm5udGBAwfe63/j5ubWaOvJJrOCEwgEEk5vW7duJTMzM3r8+DEJBAKZCdLUNOYmjhw5kk6cOCFDaeTIqZ2qKA1FRUUSnduLFy9Yx5aXl1O/fv2Y8idPnjST1E2Pl5cXrVy5krUvODiYevTo0ei2xWIxAaCUlBQSi8WUkZFBFy9epA0bNtBnn33GWPTVp6AUFBTIxMSE+vbtS8uXL6eQkBB6+vRprdZ5AQEBxOVymfrq6urk5OREoaGhZGRkRJcuXXqv62jTpg0lJiY26l40mQJycHCg+/fvS+zfu3cvGRoakrKysswEaWoacxN9fX0lfAzkyJEF/v7+5O/vz9q3f/9+AkCbN2+mEydOMCbnAIjH49UYEmfTpk1Mp/W+b8mthYiICHr69CmJxWIKCwsjFRUVunfvHlNeWFhI3bp1o+Dg4EafKzo6mlRVVaV2Ws7JyaE7d+7Q7t27adq0adS5c2epAtYClZEvunbtSjNmzCBXV9daR1pcLpd27twptUxisZiUlZUbHV2hyRRQlVNcTRw6dIgsLCxkJkhT05ibuG7dOlq2bJkMpZEjp5LqfkBVlJWVEQDS0NAgIiKhUMjqjGqLTXj37l3mmHHjxn10sdt+//13MjU1JTU1NbK2tqb//ve/TNm5c+dIXV2dRowYwYqacO3aNeLxeDVutXHixAnS0dGhzZs3ExGRnZ1djfUPHToktewikYiePHlCJ06coG+++YY8PT3JyMhIKmfr6puqqippaGjQ999/z3JwrYlXr16RUCiUWsbakDuiyoDG3MR9+/bR1KlTZSiNHDmV1KSAiCpnIwBQdnY2PXr0iACwFFFkZGSN7b19+5YJOmpoaFhvJyWnZVA1zVc9DqA0W11hdqKiosjR0bHRsskdUZsZuS+QnKZm69atAAB/f3/Y2tqiR48eePPmDdq3bw8AcHZ2rtFcWENDA8+fP4eXlxdevHgBDQ0NxjlTTsulytq2uoVddZSUlKChoQFFRUUIBALY2NigR48eNWZqrqKlmWADUvgByZFEroDkNDWenp4AgC1btgAA4+9TPb1z9+7da6zL4XBw9OhRJpV1ly5dmBTQclouz58/BxFBWVkZmpqaUFJSgoGBAQYNGoQ1a9bgxIkTeP78OfLy8hAfH48bN27gl19+qbU9uQL6SJArIDkfCqFQCKFQKLGfw+Fg4MCBqKioQGJiIjQ1NTF//nwQEaZPnw4AuHv3LqNkasLb25sJVbRw4UIMGDAAYrH4g1yHnMajo6OD6dOnIyAgAKdPn8bLly/x4sULhIWFYfny5RgwYAATKUQaWqIC4hARNbcQzYGzszMiIyMbVJeIoKamhuzsbKirq8tYMjlyaubx48fo0KEDRo0ahVOnTkEsFjPZLYcMGcJEDXj58iX09fVrbUckEsHR0RFPnz6FQCBAYmLie3Vkclonc+bMgaOjY6Mj2DSm73wXqUdAKSkp+P3333H48GHW9inC4XBgYmKCtLS05hZFzieEra0tAOD06dMAKlOAV/0Gq6dZbt++Pep6r1RVVcWTJ08wd+5c5OfnQ09PD1evXv2AkstpCaSlpbW4EZBUCmjDhg3o0KED/P39sWPHDmb7mOJuvS8dO3ZEVFRUc4sh5yNj+fLlTPidmpgxYwYAIDw8HAAwYcIEaGpq4vfff8e5c+cAALm5uZg/f36d5+FwOPjPf/6D0NBQAEDv3r3x3XffyeIS5LRQ7t+/j06dOjW3GGykMZUTCoUUGxsrM9O7lkBjTQkDAgLom2++kZE0cuRUUpsZdhWvXr0iAOTs7Mzsi4mJYcL1fPnll4xJ7t27d6U6Z3p6OikpKREA6tq1KyuVdmpqKg0cOLDR3vNympeMjAwSCoUy8QVrcjNsoVCItm3bfjgt2ApxcXGpN8CiHDmyRk9PD+rq6oiMjGSCZzo6OsLFxQVJSUmYOHEiVFRUAFQGzpQmkrOJiQkKCwvh4uKCu3fvQl1dHenp6SgsLES/fv1w4cIFTJw4sc5pPTktm8jISDg7O7PSTrQEpFJAgYGBmDlzJiIjI5GamsraPlWcnZ1x7949phOQI6epqJoqO3nyJLPv/PnzAICBAwfiwYMHzP7qaRzqQklJCREREVi5ciXKy8thZmYGDw8PpKamoqKiAjExMdi9e7cMr0JOUxIZGQkXF5fmFkMCqRRQaWkp/vrrL7i6uqJt27bMVj151KeGjo4O9PT0PqoMnHJaB1XrO4sXL2b2aWtrY/bs2SgvL8eZM2ewdOlSAMDNmzffK23KmjVrcO3aNQCVawYlJSUAgKKiIixatAgZGRmyugw5TcidO3fg7Ozc3GJIIJUCmjt3LtavX4+8vDyUlZUx26eelE0+DSdH1piamtab6VJdXR3GxsZIS0uDSCRi9ldFS1i8eDFWr14NbW1tAMCUKVOQlZUltQypqalQVVWV2F9SUoIpU6bIp+JaGUSEO3futN4RUHl5OaZNmwY+nw8ul8vaPmVkaQ8vRw5QmeRRmhHLTz/9BADYtm0bs09RURH79u0DUOl0+vDhQ6bM1tZWKsURERGBGTNmsBRbFeXl5YiIiKhVvvj4eDg5OUEgEEBBQQFr164FAFy5cqVB6aPlyIaUlBQoKyu3OBNsQEoF9M0332Djxo3yN593kI+A5DQXXl5eAIDVq1ez9vv4+IDP5+PYsWPgcDj48ccfAQBv3rzBokWL6m03LCyM5eD6LoWFhfD19cXLly8lyv7973+jT58+yM/PR0VFBb7//vv3vKrGUVpaijFjxqBt27bgcDi4cuUKq5yIsHTpUibaxNKlS1l9WlRUFLp27Qp1dXV07dr1o3GzaKmjH0BKBbRlyxasXr0afD4fbdq0YW2fMl26dEFMTAzKysqaWxQ5HwkLFizAggUL6j2Oy+Wic+fOKCwsxJs3b1hlVR1v79698c033zC/08DAwHo71VWrVuHu3buYN28etLW1IRAIJI4pLCyEj4+PxP6UlBTY29vXK3tjKC8vr7O8Z8+eOHToEAwNDSXKdu3ahZCQEERHRyMmJgZnzpzBzp07AVQqr88++wyTJ09GTk4OvL298dlnn30UywxVFnAtEmlsta9cuVLr1lqRlS17hw4dakzaJ0dOQ6jPD6g6169fJwA0d+5cibJOnToRAPrnn3/ozZs3rJD90iYwKy8vpwsXLtCYMWNIVVWVeDwe0waXy2UleuvTpw8pKCiQiooK8Xg8mjBhAvn5+RER0eXLl8nExITWrVtHQqGQzM3NWblzRCIRLV68mMzMzEhfX59mzZpFRUVFrLobN24kAwMDmjx5slSym5iY0OXLl1n73N3daefOncz3PXv2ULdu3YiI6Pz582RsbMzykzEzM6OwsDAiIsrKyqJhw4aRQCAgZ2dn8vPzk0mm1aagT58+zHXIgib3A/L09Kx1+9RxcXGRrwO1ApKTk8HhcGp9g169ejUmT54MoHIRns/n1xmok8/nIzEx8YPIKi09evQAAGzfvh1A5TTb7t27ER4ejosXLwIA+vbtC21tbWZtCAAGDBggVftcLhf9+/fH8ePH8fr1a2zfvh3dunUDl8uFWCzGtGnTmIgMly5dgoeHB7Zt24aCggIoKyuz2nrx4gWysrKQkZGB4OBgzJw5k7EgXbZsGZ48eYKoqCg8ffoUGRkZ8Pf3Z9XNzs5GSkoKdu3a1cC7BcTGxrIiAXTq1AmxsbFMWceOHVl+Mh07dmTKfX19wePx8OLFCwQHByM4OLjBcjQlFRUVuHv3bosdAdWqgNatW8d8XrlyZa1bY8nOzsaAAQNgbW2NAQMGICcnR+KYqKgouLu7w97eHh07dsTRo0eZMh8fH1hYWMDJyQlOTk5NPm/r7OwsXwf6yGjTpg0KCgoYI5vevXtjz549rGMKCgpgaWnZHOIxcDgcDBo0CEDlc2hiYoJ58+bB398furq6mDZtGkpKSrB9+3b4+PjA0dERAHDt2rX3juPI5/MxdepUhIeHIyUlBTNmzACHw8GkSZOk9oVbu3YtVFRU4OnpiaFDh+LYsWMgIuzatQu//PILdHR0IBAIsGLFChw5coSpp6CggDVr1kBFRQVqamrvJXd1CgoKoKmpyXzX1NREQUEBiEiirKo8Pz8fYrEYJ0+exJo1a6Curg47Ozt4e3s3WI6mJCEhATo6Oi022GytCig9PZ35nJaWVuvWWDZu3Ih+/fohISEB/fr1w8aNGyWOUVdXx4EDBxAbG4tz585hwYIFyM3NZcp//PFHREVFISoqCk5OTo2W6X2Qj4DkNDUikQiHDx9G3759cenSJQCVqRhKSkpQWlrKjNyq1jfmzZuH0tJS3Lx5k2lj0qRJEmtH0mJiYoJdu3YhOTkZJ0+ehIJC/RMp2tra4PF4zHdzc3NkZmbi9evXKCoqQteuXaGlpQUtLS0MGjQIr1+/Zo7V09Or0Sz8feHz+cjLy2O+5+Xlgc/ng8PhSJRVlQsEArx+/Zpxzq2i+ueWTEt1QK2i1idnx44dzOd9+/bVujWW0NBQ5m3C29sbISEhEsfY2NjA2toaQGUuHn19fdYD2px06tQJjx49QnFxcXOL8kmyceNGtGvXDgKBAHZ2dkykaLFYjG+++Qa6urqwtLRkErhVkZSUBE9PTwgEAgwYMIDlJ1N9us7Pzw/Xr1/HvHnzwOfzMW/ePACVo4+nT5/i9u3bMDQ0ZE3XnT59Gh07dgRQOQVSJaNQKISXlxeys7MBVCqSyZMnQygUQktLCy4uLjA1NYWNjU2t19u7d29MnjwZkyZNwuXLl2tcJK8yilFSUmJ+x9OnTwefz2eCjwKAnZ1doyxbTU1NpX7hy8nJQWFhIfM9NTUVxsbG0NXVhZqaGmJjY5Gbm4vc3Fy8ffsWBfH3ORcAACAASURBVAUFzLGyCh9jb2+P6Oho5nt0dDRjNGFvb4+YmBjW/YiJiYG9vT309PSgqKgo8VLeGoiIiGix028ApDNCiI2NpaCgIFq/fj0FBQXJNDCppqYm87miooL1vSZu375Ntra2JBaLiYjI29ubbGxsyNHRkRYsWEAikUiq88pyIa1Xr170xx9/yKw9OdJz7NgxysjIILFYTEeOHCF1dXXKzMykHTt2UPv27Sk1NZXevHlDvXv3JgBUVlZGRERubm60cOFCEolEdPXqVeLz+TRp0iQiIkpKSmId6+npSbt372adFwAlJCQQEZGlpSX99ddfTNmYMWNow4YNREQUGBhI3bp1o7S0NBKJRDRz5kwaP348EREFBQXRsGHDqLCwkMrLyykyMpLevn1b5/V6enqSpaUl2dnZEZfLZRkXVG0eHh7M8RUVFaSqqkoA6NWrV0RE5OHhwRy7aNGiBt/7mmSruk/e3t4sIwQul0uLFy+mkpISunbtGqmrq9OjR4+IiOjrr7+msWPH0suXL4moMjjquXPnmLomJiZSyyASiai4uJhMTEzo/PnzVFxczBgW7Nixg2xtbSk9PZ0yMjLIzs6OduzYQUREJSUl1KZNGwoMDCSRSERbt26lNm3aMAYbXl5eNGHCBCosLKRHjx6RmZlZizdCqKioIGtra7pz545M25Vl31mnAqqoqKBp06aRgoICtWnThtzc3MjMzIy4XC75+PhIHVm1X79+ZG9vL7GFhIRIKBwtLa1a28nMzCQbGxu6desWa19FRQWJRCKaOnUqrVmzptb6O3fupK5du1LXrl2pTZs2UskuDZs2baLp06fLrD05DadTp04UEhJCffr0YToXokorpyqlkpKSQlwulwoKCpjyCRMmNFgB+fn50bRp04iIKC8vj9TV1Sk5OZmIiGxtbenixYtMvczMTFJUVKSysjLau3cvubu7U3R0tNTX5+npSWvXrqXnz5+Tjo5OjQrI3d2dVSc8PJwAkKOjIxFVdtLVj686/82bNykjI0NqWWqSrTYFZGJiQgEBASQUCsnMzIwOHDjA1CsuLqbly5eThYUFCQQCsrW1pc2bN7PqSou5ubnE/UhKSiKiyv7s22+/JW1tbdLW1qZvv/2W1Yfdu3ePunTpQqqqqtS5c2e6d+8eU/bq1SsaMmQIYwW3ZMkS6tu3b4PvVVMQFxdHpqamMomAXZ0mU0BBQUFkYWFBERERrP0RERHUrl071g+8odjY2FBmZiYR/U/B1MTbt2+pc+fOdPz48Vrbunz5Mg0dOlSq88ryJj59+pT09fWpvLxcZm3KkY7g4GDq1KkTaWpqkqamJnG5XNqzZw+1b9+eNSp9/Pgxo1Ru3bpFurq6rHaWLVvWYAUUGxtLmpqaJBKJaP/+/dSzZ0/mODU1NRIIBIx8mpqapKKiQunp6VRaWkqrV6+mDh06kJGREX377bf05Zdf0owZM2q93uqy3Lp1i0mjUH1zcXGRqNehQwcCwPyWr1y5wqozfvx44nK5NHz4cKnv/afMkiVLaOrUqc0tRp2sX7+efH19Zd5uk5lhHzx4EFu2bJFYxHJxcUFgYCAOHjzYwIm//zFixAjGpDE4OBifffaZxDGlpaUYNWoUpk6dijFjxrDKnj9/DqDSyzkkJAQODg6Nlul9adeuHQwMDHD79u0mP/enTJU11rZt2/DmzRvk5ubCwcEBRAQjIyPWPH31yO1GRkY1rknURn1rEHZ2djA3N0dYWBgOHz6MiRMnMmVmZmYICwtj1jdyc3MhEolgYmICJSUlrFq1CnFxcbh58yb++OMPXL9+HU+ePJHq+t3c3DB+/HgJI4CaTM2rjBV69+4NoNK1ovpv7ejRoxCLxbh06VKd5uefKo8fP2bWiCIiIrB3716MGjWqucWqk9DQUIwcObK5xaiTOhVQXFxcrb4+np6eiIuLa7QAy5Ytw4ULF2BtbY2LFy9i2bJlACqtN6ZPnw4AOHbsGK5du4b9+/dLmFtPmjQJjo6OcHR0RFZWVrNldRw5cmSNBhRyPhyFhYXgcDjQ09MDUGksUxX/zMvLC1u2bEF6ejpycnJY1pXm5uZwdnbGqlWrUFpaihs3buDMmTO1nsfAwKBen5+JEydi8+bNuHbtGsaOHcvsnz17Nvz8/JCSkgIAeP36NWMIcPnyZTx48ABisRgaGhpQUlJ67wX3vn37QigUsqzEalJAhoaGmDhxIoqKirBnzx68fPmSZcBA/7/4rqCggHv37r2XDE3J+vXrwefzJbbBgwd/0PPm5+fj888/B4/Hw7hx47B48eIaX5ZbCpmZmXjy5EnL99Wsa3ikoaFR5/CpvvKWjCyHkUREd+/eJSsrK5nPt8qpmxUrVpC2tjYJhUJauHAh9erVi3bv3k1lZWW0YMEC0tHRobZt29K2bdtY02rPnj2jnj17Eo/Ho/79+5Ovr2+tU3A3b94ka2tr0tLSoq+++oqI2FNwREQpKSnE4XBoyJAhLPnEYjFt2rSJbGxsiM/nk6WlJS1fvpyIiA4fPkw2Njakrq5O+vr69NVXX1GvXr3qjITw7nTgvn37yN3dnezt7YnD4RAAsrW1rbFuSUkJM+XG5/NrnL5TVFSkVatWvd8/QU6LY8eOHczzLGtk2XdyiGq3w1RXV8eff/5Zq6nm8OHDWdMYrQlZR7ImIpibm+PcuXOws7OTWbtyPi2qpsjeDaRZH+np6bC1tUVhYSEMDQ2Zqel32bx5MxYsWAAFBYVaHUjt7e1ZkbTltD4GDRqE6dOnSyxZyAJZ9p01h7z9f/T19fHFF1/UWS6nEg6Hw0zDyRWQnIbSUEdqU1NTnDlzBn379pVwqKzO119/jW+//RZlZWVQVVWtMe3Co0ePkJOTw+QTktO6ePv2LW7evInjx483tyj1UucaUHJyMpKSkurc5PwP+TqQnMYSGBiIPXv21LjOcf369Trr9unTB3369EFxcXGtjtocDgd///03AMDCwgLGxsZQUVFhHVNRUSETJ3M5zUNYWBh69epVYyTzloZUwUjlSIeHhweePXvG8piWI+d9KSgoqHHz8PCot+7OnTuxb98+Vtibd/Hw8ICVlRUePXqEo0ePol+/flBXV2cds3jxYnmakVZKSEhIi7d+q0KugGSIkpIShg4dit9//725RZHTSpk8eTITlbshWFtbw9vbW0KhvEvVGtPQoUPxxx9/ICAgQCLeWlWgUzmth5KSEpw/fx7Dhw9vblGkQq6AZMzIkSNZ8bbkyHkf0tPTm2QEbWJigs8//xx5eXk4dOgQFi5ciKtXr0IoFDLHXLp0qVWsI8j5H1euXIG9vT0MDAyaWxSpkCsgGTNw4ECEh4ezonXLkdMS+fXXXwEAU6dOhVgshqurK548ecJy5q4ePFVOy6c1Tb8BcgUkc3g8Hjw9Pet0bJQjpyWgqqrKOOhWpQHX0dFBdHQ0OnfuzCxiV0WXkNOyKS8vR0hISIt2kH0XuQL6APj4+CAoKKi5xZAjp16WLFkCLpeLbdu2MaN2BQUFXLp0CQkJCRgxYgSeP3+OFStWNLOkcuojNDQU7dq1Y1LXtAbkCugDMGLECKSnp7fokCZyWibu7u5wd3dvsvNxOBycP38eADBkyBBmv5aWFgwMDHDq1CkoKipi48aNiIuLg729/Xs7yb4PO3bsgIGBAfh8foMT5jUn9aV+/xAMHjwYwcHB2Lp1KxwdHdGzZ88mO3djkSugD4CioiLmzJmDrVu3NrcocloZGzZswIYNG5r0nP369UObNm1w69YtxMbGssq4XC4T89HBwQHR0dFMtAZZU1ZWhkWLFuGvv/5CQUEByyBCTu2EhYWhc+fOSEhIaNnJ52pAroA+ENOnT0dISEiLydwqR05dXLt2DQDQq1cviTJra2usWbMGRMQaJcmaly9fQiQSMVlK36UpRxWtjW3btmH27NngcrnNLcp7IVdAHwhdXV2MGjUKe/fubW5R5LQiRo8ejdGjRzf5ec3NzTF06FBkZ2fXaHq9cuVKtG3bFhcuXMCqVauwevVqeHl5YerUqRAIBLC3/7/27jssimv9A/h3adKWIkWWIlJFF0GUokal2EUxRlSMUbDXGHOjxoYxNowlMbn2a8PeK4pexRIVuwhiVxAUxCtNEV1Y2Pf3Bw/zc0MVlx3K+TzPPg87c2bmuwPsu7tz9hyx3Phgt2/f5joy9O/fHwMHDix3pPrHjx+jadOmAIo+/vPz8wNQ9BHhqlWr4ODgwF3b+M9//gN7e3s0bNgQAQEBSE1N5fYjEAiwevVqODg4QCgUIjQ0FM+ePUO7du2gp6eHAQMGlDqN+afOnz8PS0tLLFq0CMbGxmjSpAnXYxAAjh8/Djc3N+jp6cHKygpz584tc18+Pj6YPXs22rVrB11dXfTu3RsZGRkYPHgw9PT04OHhgefPn5ebBwCio6Ph4eEBfX19eHh4IDo6mlvXvn17bN++HaNHj65wP8UEAgHWrl0LBwcHGBgYYMKECfx0NFHYsKa1jKJHwy7NrVu3yMrKihtVmWEq4u3tXe5o2NXpw4cP3KjYpU2u+PbtW279tGnTqEGDBnT8+HEqKCig6dOnk5eXFxHJT2+dn59PBw4cIHV1dW6G1LL8cxRyoqJRxzt37kwZGRn04cMHioqKIiMjI7p16xZJJBKaOHGi3BTkACggIIDevn1L8fHxpKGhQX5+fvTs2TPKzs6mZs2a0ZYtW8rNUTyFePGU7efPnydtbW16+PAhtz4uLo4KCwspNjaWTE1N6dChQ6U+Bm9vb7Kzs6OnT59yx3dwcKDTp0+TVCqlIUOGUEhISLl5MjIyyMDAgLZu3UpSqZR27txJBgYGlJ6eTkRFU8IXn/vNmzdXaqpwAOTv709ZWVmUlJRExsbGFBkZWeF2REqckI75Mq1atYKVlRUbGYGpFbS0tLhX88Xzcn1KT0+PG4B4zZo1aN++PXr27AlVVVUMGTIEsbGxAICrV6+ioKAAkyZNgrq6Or755ht4enpWOdeMGTPQsGFDaGlpYceOHRg+fDhatWqFBg0aICwsDFeuXJF7FzFt2jTo6elBLBbD2dkZXbt2ha2tLfT19dGjRw/ExMRU6rjz589HgwYN4O3tDX9/f+zduxdA0buaFi1aQEVFBS4uLhg0aBAuXLhQ5n6GDRsGOzs77vh2dnbo3Lkz1NTU0L9//wrzHD9+HA4ODhgyZAjU1NQwaNAgODk54dixYygsLERqair3jvFzTJ8+HQYGBmjcuDF8fX25OdaUiRWgavb999+zzghMrTFnzhwAwLJly0odVVtLSwteXl7IycnB69evueXa2tqQSCQoKChAamoqLCws5CbXs7KyqnKmT7dNTU2FtbU1d19XVxdGRkZISUnhln06CoCWllaJ++/fv6/wmIaGhnLj6VlbW3Mf9V27dg2+vr4wMTGBvr4+1q5di/T09DL39aV5/vmYi/OkpKTgxIkTUFdXh62tbYWP6Z/MzMy4n7W1tSt1XhSNFaBq1q9fPzx+/Bh3797lOwrDVEggEODEiRMAir5OUJpff/0VAoEA8fHxePDgQYn1IpEIKSkpctcUPp0evSqZipmbm3OzywJFs+JmZGTAwsKiyvsvTWlTtpubmwMomv02ICAAL168wNu3bzF27NhqvX7yz8dcnMfCwgL//ve/Ff7YlYkVoGqmrq6OMWPGYOXKlXxHYWqBTp06oVOnTrxm6NGjB0QiES5cuIDHjx+XWK+qqorx48cDKOqa/c/eaW3btuW+3FpQUIAjR47g+vXrCsk2aNAgbN68GXfu3EFeXh5mzpwJLy8vNGnSRCH7/1TxlO0XL15EREQEN9V6Tk4OGjZsCE1NTVy/fh07d+5U+LE/1bNnTzx+/Bg7d+5EQUEB9uzZg/v376Np06aIi4vjpqSvjVgBUoLRo0dj7969yMrK4jsKU8OFhoYiNDSU7xjc3ENlTQFhbGyMFi1aQCaToVevXnLrNDQ0cPDgQWzcuBEGBgbYvn07evXqVWLeoaro3Lkz5s+fj379+kEkEuHZs2fYvXv3F+/3n8zMzGBoaAhzc3MMHjwYa9euhZOTEwBg9erVmDNnDoRCIebNm4cBAwYo/PifMjIyQkREBJYvXw4jIyMsWbIEERER2LFjB0aNGgUVlVr8NK6w7gy1jDJ6wX1q8ODBtGzZMqUek2G+ROfOnQkAHT58uMw2jRs3JgBcL7CyeHp60qZNmxQdsVqcO3eOLCws+I5Rrrdv35KhoSG9fPlS6cdmveBqoe+//x6rVq1CYWEh31GYGqxHjx7o0aMH3zEAAIcOHQJQNMWITCYrtU1cXBwAoG/fvnj79i23/MKFC0hLS0NBQQHCw8MRFxfH5hdSoC1btqBLly61+voPwD6CUxpPT0+Ym5tj27ZtfEdharCPHz/i48ePfMcAUNTDbMaMGQD+v3fcP+nr63PzX7Vo0YJb/ujRI7i6usLAwADLly/H/v37IRKJsGjRolKnG1d20a0pOYpdvHix1Dy6urol2n748AFLlizBv/71L4Xsj08Covo5zrq7u7vcN7eVITo6GgMHDsTjx4+hpaWl1GMztUPxOGvVOeDn55DJZNzwLjk5OWU+gfXs2RORkZEIDQ3FvHnzlBmx3lm0aBFiYmJ4myxQkc+d7B2QErVr1w5eXl74888/+Y7CMJWioqKCgwcPAgC++eabMtsdPXoUqqqqmD9/Ph49eqSsePXOmzdv8Pvvvyt9wNrqwgqQki1atAjLli1jg5QytUbfvn1hYmKC06dPIyEhodQ2ampq3EjaYrGYDRxaTebPn49vv/0W9vb2fEdRCFaAlMzR0RFBQUFYsGAB31GYGqhXr14lujXXBMXdsksbLbtY06ZNERoaisLCwlo1K2dt8fTpU+zcubNGdNNXFHYNiAf/+9//0Lx5c1y9erXOvJJh6r6OHTvi4sWLiIyMLLdHm5WVFV6+fIkjR46UOZoC8/n69+8PNzc33menVeRzJytAPFm4cCHi4uKwZ88e3jIwzOd49+4d9PX1IRAIUFhYKDdEzqeys7NhaGjI/ayvr6/MmHXS1atX0b9/fzx69Aja2tq8ZqlTnRAyMzPRpUsXODg4oEuXLmWOFqCqqoqWLVuiZcuWcq+qEhMT4eXlBXt7ewwcOLDCuT5qih9//BGXL1/GtWvX+I7C1CA+Pj7VNuPol9LT08OPP/4IIsLChQvLbGdgYMB1XHB1dVVWvDqLiDB16lTMmzeP9+KjaLwXoMWLF6NTp0548uQJOnXqhMWLF5faTktLC3fu3MGdO3fkpjf4+eef8eOPP+Lp06cwNDSsNRPAaWtr49dff8XUqVP5mQiKYapg6dKlAIqGDCrv+0p9+/ZFt27dkJSUhF9//VVZ8eqko0eP4u3btxg6dCjfURRPYWMqVJGjoyOlpqYSEVFqaio5OjqW2k5HR6fEMplMRkZGRtzkT9HR0dS1a9dKHVfZQ/GUpqCggMRiMR05coTvKEwNweeEdJW1a9cuAkC9e/cut51UKiUVFRUCwE3mxnweqVRKTZs2rfRkccpQp4bief36NUQiEYCiAQA/nWPkUxKJBO7u7mjTpg0OHz4MAMjIyICBgQHU1NQAAJaWlnLzgtR0qqqqWLJkCX7++WfWbZWpNYKCgmBgYIBjx44hOTm5zHZqamqIj48HUDRqNhuG6vNt3LgRlpaW6NatG99RqoVSClDnzp3h7Oxc4lY8hEcxgUBQ5oXNpKQk3Lx5Ezt37sTkyZPx7Nmzz86xfv16uLu7w93dvcZ8D6d46Pva8tEhwwDApUuXAADe3t7ltmvWrBlmzpyJgoICfP3118qIVmfk5OTg119/xZIlS8p8Xqz1FPZeqooq+xHcp4KDg2nfvn21/iO4Yjdv3iSRSETZ2dl8R2F4tmrVKlq1ahXfMSrFy8uLAFBUVFSFbS0sLAgARUREKCFZ3TB79mwaPHgw3zFKqFMfwQUEBCA8PBwAEB4eXuoX2LKyspCXlwcASE9Px+XLl9G8eXMIBAL4+vpi//795W5f07Vu3RoBAQGYPHky31EYno0fP56b7K2mO3nyJACga9euFXakKf4orlevXqVO9c3Iu337NtatW1dmp6w6Q2GlrIrS09PJz8+P7O3tqVOnTpSRkUFERDdu3KARI0YQEdHly5fJ2dmZXFxcyNnZmTZs2MBt/+zZM/Lw8CA7OzsKDAwkiURSqePWpHdAREQ5OTlka2vLOiTUc7m5uZSbm8t3jEobP348AaAlS5ZU2Hb//v0EgGxsbJSQrPb6+PEjicVi2rZtG99RSqXI5072RdQa5OLFixg4cCBiY2Nr9TS7TNXVtNGwK1JQUAB1dXUARVNJaGpqltu+S5cuOHPmDObPn4/Zs2crI2KtM23aNDx79gz79++vkdd+6tQXUZn/16FDBwwePBhjx45l3w1iagU1NTVs2bIFADBkyJAK20dGRkIgECA0NBRPnjyp5nS1z6VLl7B9+3asXbu2RhYfRWMFqIYpHs5+x44dfEdhmEoJDg6GUCjE/v37kZqaWm5bNTU13L17F0DRqNmsa/b/e//+PYKDg7F27dp68wkIK0A1jKamJrZu3Yp//etfePnyJd9xGKZSLly4AADw9fWtsK1YLMb06dMhlUrLnWOovpkyZQo6duxYrwZwZQWoBmrVqhW+//57jBgxgn0Ux9QKbm5ucHNzw+PHj7mpG8qzaNEiiEQiHD16FJGRkUpIWLOdPHkSkZGRWLFiBd9RlIoVoBpqxowZyMrKwtq1a/mOwihRSEgIQkJC+I5RJadPnwZQ9MXz4hdOUqkUd+7cKfFCSiAQcF2ze/bsiZycHOWG/QKvXr1CQEAAzM3NIRAI8Pz5c7n1eXl5GD58OPT09GBmZobff/9dbn1UVBScnJygra0NX19fxMXFYdSoUdi8eXP9GzlcYf3papma1g27NA8ePCAjIyN68uQJ31EYplJGjBhBAOjPP/+kvXv3krm5OQkEArp//36p7ffu3UsAyNbWVslJi8aSLCws/Ozt0tLSaNWqVRQdHU0AKDExUW799OnTqX379pSZmUn379+nRo0acWO5vXnzhvT09Gjv3r308eNHmjJlChkZGdGkSZMU8ZCUQpHPnawA1XB//PEHtWvXjgoKCviOwijBmzdv6M2bN3zHqLL8/HwCQABIW1ubAJBQKKQdO3aU2n7x4sWkoaFBAMjY2JjOnDlDwcHBNGvWLK7NuXPnyMLCgrt/69YtatmyJenq6lJgYCANGDCAa5+ZmUn+/v5kbGxMBgYG5O/vTy9evOC29fb2ppkzZ1K7du1IU1OTnjx5Qps3byYbGxvS1dWlJk2a0Pbt2yv1WKVSaakFSCQS0alTp7j7s2fPpoEDBxIR0bp166ht27bcuq1bt5JAIKDbt28TEVFCQgJ16NCBdHV1qVOnTjR+/PgaNxpCnRoJgSnfpEmToKGhgWXLlvEdhVGCwMBABAYG8h2jSuLi4tCpUyfue0EfPnwAUDSm2fXr10u0f/ToEVauXInHjx8DKBrlpCL5+fno27cvQkJCkJmZiUGDBuHQoUPceplMhmHDhiEpKQnJycnQ0tLCxIkT5faxbds2rF+/Hjk5OTAxMcGkSZMQGRmJnJwcREdHo2XLllU+B1lZWXj16pXcPEiurq64d+8eAODevXvcurS0NEyZMgU2NjZISEgAAHz77bfw9PRERkYG5s6di23btlU5S23AClANp6Kigi1btmDZsmW4c+cO33EYplQRERFo3bo1Ll26BKlUWmL95cuXSyxTVVVFXl4enjx5gtu3bwMoGpyXyul4c/XqVRQUFGDSpElQV1fHN998A09PT269kZER+vXrB21tbQiFQsyaNYvroVcsJCQEYrEYampqUFNTg4qKCuLj4/Hx40eIRCKIxeKqnga8f/8eAOSu5ejr63PXuN6/fw99fX3IZDKMHDkSo0ePhpmZGXJycpCcnIwbN25g3rx50NDQQPv27et8jzhWgGoBa2trrFy5El9//XWZ01UwDJ9cXV1hbm7OTY3yTw8ePChRWOzt7bFixQrMnTsXfn5+cHJyglQqLXcUiNTUVFhYWMh9SdPKyor7+cOHDxgzZgysra2hp6eHjh07Ijs7W+77Rp+219HRwZ49e7B27VqIRCL4+/vj4cOHn/vwObq6ugAgN97du3fvIBQKufXv3r3DnDlzkJ2djdDQUG59amoqGjZsKDfr6adZ6yJWgGqJgQMHIjg4GF9//TUkEgnfcRhGjpWVFWJiYiAWi0sdjkcmk+HFixclln/77be4dOkSkpKS0LJlS2hqaiI5ORn379/n2qSlpXE/i0QipKSkyBWzT/e7fPlyPHr0CNeuXcO7d+/w999/A4Bc+3+OMNCtWzecPn0ar169gpOTE0aNGlWFM1DE0NAQIpEIsbGx3LLY2FjuXZVYLMaZM2ewc+dOHDp0CFKpFM+ePYNYLIZIJEJmZib30eU/H1tdxApQLTJ37lxYW1tj+PDh7PtBTI3TsGFDREdHo2PHjnKv4gFAXV0dMTExcssePXqEs2fPIi8vD5qamtDS0uJGsz906BCSkpKQlpYm992Ytm3bQlVVFStXrkRBQQGOHDkid30pJycHWlpaMDAwQGZmZoXTgb9+/RpHjhxBbm4uGjRoAF1dXaioVPy0KJFIuBH68/Ly5F4UDh06FAsWLEBWVhYePnyI//znP1zXenNzczx9+hSTJk2CUCjEvHnz4OLiAicnJ1hbW8Pd3R1z585Ffn4+rly5gmPHjlWYpVZTWHeGWqa29IL7pw8fPpCnpyfNmzeP7yhMNdi9ezft3r2b7xhfpKCggIYNG8b1ggNAAoGAZs+eLdcuNjaWPDw8SFdXlwwNDcnf359SUlIoPDyc26ZFixb022+/kY6ODvn4+BBR0Uj5rq6upKOjQ4GBgdS3b1/u/yElJYW8vb1JR0eHHBwcaO3atQSAmzPMlIylpAAAIABJREFU29ub/vOf/3AZUlNTqWPHjqSnp0f6+vrk7e1N9+7dq/AxFj+uT2/FJBIJDRs2jIRCIZmamtLy5cuJiCgxMZHMzMxo0aJF1LRpU9LU1CRvb2+5XnRPnz6l9u3bk66uLvn5+dGoUaNo+PDhVftFVBPWDVsBamsBIir6p2ncuDHt2bOH7ygMUyqZTEa//PILaWlpcU/QHTt2rPT2Pj4+BIBGjRpFlpaWpKWlRVpaWvT48eMSbT09PWnTpk2KjK9wb9++JbFYTH/99ddnbTdgwACaM2dONaWqGlaAFKA2FyAiopiYGDIxMaHr16/zHYVRoOTkZEpOTuY7hsKsX7+e+56PtrZ2pbfLyckp8Q5DU1OTli5dSufPn6dXr16RVCqlLVu2kKamJjerck0klUqpR48eNG7cOJLJZOW2vX79Oj19+pQKCwspMjKSGjRowH1HqKZg3wNi0LJlS2zYsAF9+/at8xcq65MhQ4ZUalqD2mLUqFHYv38/VFRU8OHDBzx9+rTCbWJiYuDq6lqiM4NEIsHOnTvx6NEjuLq6wsDAAMuXL8f+/fshEokUmnvs2LHQ1dUtcRs7duxn72vKlCkoKCjAn3/+WeEUC2lpafDx8YGuri4mTZqENWvWwM3NraoPo+ZTWCmrZWr7O6BiS5YsoZYtW1JOTg7fURgF8Pb2Jm9vb75jKNz27dsJAIWEhJTbLj4+nlRUVEq9xgKANDQ0KDMzU0mpv9yaNWvIycmJsrKy+I6iMOwdEMOZMmUKWrVqhSFDhkAmk/Edh2FKNXjwYKxfvx5z5swpt13jxo3Rs2fPEr3oimloaODkyZPVEVHhzpw5g7lz5+LYsWMwMDDgO06NxApQLScQCLBmzRpkZWVh5syZfMdhmDKNGjUKNjY25bYRCoU4evQo/vjjD2hra5f4yOr9+/fYtWtXdcZUiEePHmHw4MHYs2cP7O3t+Y5TY7ECVAdoaGjgwIED2L9/Pzc9MsPUVgKBAKNHj8bNmzdha2sLLS0tufVRUVGlDvdTU2RkZKBXr15YvHgxvL29+Y5To7ECVEcYGRkhIiIC06dPx8GDB/mOw1TRTz/9hJ9++onvGDVCs2bNEB8fj++++07uIzkiwqVLl3hMVrbs7Gx0794dgYGBGDZsGN9xajxWgOoQJycnnDx5EuPHj5cbIZipPXr37o3evXvzHaPG0NTUxPr167Fz505uPLWPHz8iPDyc52QlZWdno2vXrmjfvj0WLVrEd5xagRWgOqZly5Y4ceIExo4diyNHjvAdh/lMjx49wqNHj/iOUeP06dMHDx48QIsWLQAAu3btkhtglG9v375Ft27d0LZtW/z+++8VdrdmirACVAe1atUKkZGRGD16NI4ePcp3HOYzjBkzBmPGjOE7Ro1kYWGBmJgY9O7dG/n5+TXmXUZx8fHy8sKKFStY8fkMpY+dztR6rVq1wokTJ9CzZ08IBAL2sQ5TJ6iqquLIkSOYOXMmgoKC+I6Dd+/eoXv37nB3d6/UF00ZeewdUB3WunVrHD9+HCNHjmTXhJg6QyAQICwsDA4ODrzmyMrKQrdu3eDm5oZ///vfrPhUAStAdZy7uzvXMWHr1q18x6nRmjRpgjNnzlRpW4FAUKlhZirjwoULCtsXUz1ev34NHx8ftGvXDqtWrWLFp4pYAaoH3NzccPbsWcyePRurVq3iOw5TjZ4/fw6BQICCgoJqO8a5c+fg6+sLfX19NGnSpNQMvr6+0NbWhpOTU4mi/scff8DMzAx6enoYPnw4N69ObZGcnIwOHTqgX79+WLZsGSs+X4D3ApSZmYkuXbrAwcEBXbp0QVZWVok2586dQ8uWLbmbpqYmDh8+DKBofncbGxtu3Z07d5T9EGqFZs2a4e+//8Yff/yBsLAwvuPUKNX5ZP25Zs+eXe76mtDzS0dHB8OHD8fSpUtLXT9o0CC4ubkhIyMDCxcuRGBgIN68eQMAOHXqFBYvXoyoqCgkJSUhISEBv/zyizLjf5HHjx+jQ4cOGD9+PObMmcOKz5dS2KhyVTR16lQKCwsjIqKwsDCaNm1aue0zMjLI0NCQcnNziYgoODiY9u3b99nHrSuDkX6ulJQUEovF9PPPP1c4NHxtkZycTH379iVjY2Nq2LAhTZgwgZ4+fUq+vr7UsGFDMjIyom+//VZuQEhra2tavHgxtWjRgjQ0NEgqlZK1tTUtWrSImjVrRgYGBhQSEkIfP37ktlm/fj3Z2dmRoaEh9e7dm1JSUrh1AGjNmjVkb29P+vr6NH78eJLJZJSXl0eGhoYUFxfHtX39+jVpaWnR//73PyIqGlDWzMyMRCIRbdy4kQDQkydPiKjo73vs2LHUo0cP0tbWptOnT1NERAS1bNmShEIhWVpa0i+//MLt28rKigCQjo4O6ejoUHR0NBERbdy4kZycnMjAwIC6du1Kz58/J6KieXsmT55MJiYmJBQKydnZme7evVup83769GmytraWW/bo0SPS0NCgd+/eccvat29Pa9asISKiQYMG0YwZM7h1Z86coUaNGnH3T506RY6OjqSnp0fjxo2jjh07yk0gx6fY2Fjud1Sf1an5gBwdHbm5PFJTU8nR0bHc9uvWraNvv/2Wu88K0OdLT08nd3d3GjZsGEkkEr7jfJGCggJycXGhyZMn0/v37+njx4908eJFevLkCf33v/8liURC//vf/6hDhw70ww8/cNtZW1uTq6srJScn04cPH7hlYrGYkpOTKSMjg9q1a0ezZs0iIqKoqCgyMjKiW7dukUQioYkTJ1KHDh24/QEgf39/ysrKoqSkJDI2NqbIyEgiIho3bpzcC6sVK1ZQr169iIgoMjKSTE1N6e7du/T+/Xvq3r17iQKkp6dHly5dosLCQvr48SOdO3eO4uLiqLCwkGJjY8nU1JQOHTpEREWzbuKTGUCJiA4fPkx2dnZ0//59kkqlNH/+fGrbti0REZ08eZJatWpFWVlZJJPJ6P79+5WeW6e0AnTw4EFycnKSWzZhwgSaOHEiERG5uLjIzfj65s0bAkDp6en05s0bEgqFdODAAZJKpbRixQpSU1OrEQXo9OnTZGpqyiaBpDpWgPT19bmfZTKZ3P3S+Pr60rFjx7j7wcHB5OjoSC1atKDJkydX+gm1PhcgoqIJvwIDA8nLy4tevnzJd5wqi46OJmNjY7kn3NIcOnSIWrZsyd23trYu8UrW2tqae6VORHT8+HGytbUlIqLhw4fT1KlTuXU5OTmkpqbGTacMgC5evMit79+/P/fO/urVq2RlZcW942zdujX3RDZs2DD6+eefue08PDxKFKAhQ4aU+9h++OEHmjx5MhGVXoC6d+9OGzZs4O4XFhaSlpYWPX/+nKKiosjBwYGuXLlChYWF5R7nn0orQFu3biUvLy+5ZTNnzqTg4GAiIrK1teUKMxFRfn4+AaDExEQKDw+nNm3acOtkMhlZWlryWoBkMhktXbqUzMzM6Ny5c7zlqElq3XQMnTt3hrOzc4nbP7+pLxAIyv1M9dWrV7h79y66devGLQsLC8PDhw9x48YNZGZm4rfffitz+/Xr18Pd3R3u7u7cZ9L1la6uLvbu3Yuvv/4aHh4euHjxIt+RquTFixewtraGmpr8V9pev36NoKAgWFhYQE9PD9999x3S09Pl2lhZWZXY36fLrK2tkZqaCgBITU2FtbU1t05XVxdGRkZISUnhlpmZmXE/a2tr4/379wAALy8vaGtr4/z583j48CGePn2KgIAAbr+fHvOfk7CVlvPatWvw9fWFiYkJ9PX1sXbt2hKP7VNJSUn44YcfYGBgAAMDAzRs2BBEhJSUFPj5+WHixImYMGECTE1NMXr0aLx7967MfVVEV1e3xPbv3r3jhtH55/rin4VCYYlzIRAIYGlpWeUsXyo3NxeDBg3C7t27ce3aNfj4+PCWpa5SSgE6c+YM4uPjS9z69OmDRo0a4dWrVwCKCoypqWmZ+9m7dy/69u0LdXV1bplIJIJAIECDBg0wbNgwXL9+vczti0fYvXnzJkxMTBT3AGspgUCA6dOnY9OmTQgMDMSqVatARHzH+ixWVlZITk4u0ZFg5syZEAgEuHv3Lt69e4ft27eXeGylvdj5dHbZ5ORkmJubAwDMzc2RlJTErcvNzUVGRgYsLCwqlTM4OBjbt2/Htm3bEBgYyBUakUgkd0yJRFJi23/m/PbbbxEQEIAXL17g7du3GDt2LPfYSntMVlZWWLduHbKzs7nbx48f0a5dOwDApEmTcOvWLdy/fx+PHz8us3NBZYjFYiQkJCAnJ4dbFhsbC7FYzK2PjY2VW9eoUSMYGRlBJBLh5cuX3DoikruvTAkJCWjbti00NTVx8eJFNG7cmJccdR3vveACAgK4gQXDw8PRp0+fMtvu2rULgwYNkltWXLyICIcPH4azs3P1ha2junfvjujoaKxduxYjRowo9UmwpvL09IRIJML06dORm5sLiUSCy5cvIycnB7q6utDX10dKSkqln1RXrVqFly9fIjMzEwsXLsTAgQMBFPXs2rx5M+7cuYO8vDzMnDkTXl5epXZDLs13332HQ4cOYfv27Rg6dCi3fMCAAdiyZQvu37+PDx8+yBW5suTk5KBhw4bQ1NTE9evXsXPnTm6diYkJVFRUkJCQwC0bO3YswsLCcO/ePQBFQ8fs27cPAHDjxg1cu3YNUqkUOjo60NTUhIpK+U8LMpkMEokEUqkURASJRIL8/HwAgKOjI1q2bIlff/0VEokEhw4dQlxcHPr16wcAGDp0KDZu3Ij79+8jOzsbCxYsQEhICADA398fd+/exeHDh1FQUIBVq1YhLS2tEmdXsf773/+ibdu2GD16NDZv3lxiOghGgRT2YV4Vpaenk5+fH9nb21OnTp0oIyODiIhu3LhBI0aM4NolJiaSubl5ic+pfX19ydnZmcRiMQ0ePLjSU1PX92tApcnJyaEBAwaQh4cHJScn8x2n0pKSkqhPnz5cj7fvv/+e4uPjqVWrVqSjo0Ourq60bNkysrCw4Laxtram06dPy+3n015w+vr6NHToUK63JVHR9Mq2trZkaGhI/v7+9OLFC24dPrluQ1R07aa4A0OxTp06kbW1dYneh2FhYdSoUSMSiUTk6OhY4hrQP/ezb98+aty4Menq6pK/vz9NmDCBBg8ezK0PDQ0lY2Nj0tfXpytXrhBR0bUZZ2dnrufcsGHDiKioF1qLFi1IR0eH6y1Y0f/QuXPnSkyV/ek04omJieTt7U2amprk6OhY4jwvX76cTE1NSSgUUkhIiNx128jISHJwcOB6wbVp04a2bt1abh5FkclktHjxYhKJRHThwgWlHLM2UuRzp4Coln3moiDu7u64efMm3zFqHCLC0qVLsWLFCuzevRsdO3bkO1KdMXz4cJibm2PBggVltomOjgYA7uOx+kwmk8HS0hI7duyAr69vtR7r/fv3GD58OJ4/f46DBw/yeu2pplPkcyfvH8ExNYtAIMC0adOwZcsW9O/fH//+979r3XWhmqj4iW3EiBHltmvXrl29Lj6nTp1CdnY28vLysGjRIhAR2rRpU63HfPr0Kdq2bQtdXV38/fffrPgoEStATKm6du2KK1euYMOGDQgJCcHHjx/5jlRrhYaGwtnZGVOnToWNjU25baOjo7l3QXwSi8XQ1dUtcduxY0e1HvfKlSuws7ODsbExjh07hsOHD1frNZiTJ0/iq6++wrhx47Bx48ZSeyEy1Yd9BMeUKzc3FyNHjsSTJ0+wc+dOODo68h2pTivu6nv+/Hlec9R1UqkUYWFhWLduHfbs2YP27dvzHanWYB/BMUqjo6ODnTt3IiQkBO3atcNvv/1Wo8ZOY5jPFRMTA09PT0RHR+P69eus+PCIFSCmQgKBABMnTsSNGzdw5swZeHl5yX2Xg2FqA4lEghkzZqBbt26YPHkyIiMjK/09LqZ6sALEVJqNjQ3++9//YuLEiejSpQtmz55dq74zxNRfly5dgqurK54+fYq4uDgEBwezkaxrAFaAmM8iEAgwbNgwxMbG4v79+3Bzc6sRF80ZpjQ5OTmYOHEiBgwYgLCwMOzbt09uyCSGX2oVN2GYkkQiEQ4cOIADBw4gMDAQ/fv3x8KFC6Grq8t3tFptxYoVfEeoM06dOoUxY8bAz88P9+7dg6GhId+RmH9g74CYKhMIBAgMDMTdu3eRnZ2NFi1a4PTp03zHqtWKJ1Zkqi4zMxPBwcEYM2YM1q9fj02bNrHiU0OxAsR8MSMjI4SHh2PNmjUYOXIkhg8fXurMtkzFzpw5U2IKa6by9u/fD2dnZxgYGCA+Ph5du3blOxJTDlaAGIXp3r074uPjoa2tDWdnZ+zatQsymYzvWLXKggULyh2qhyldQkIC+vXrh9DQUOzbtw9//vkn+zi4FmAFiFEooVCIlStXYs+ePVixYgXc3Nxw7NgxNpwPUy1SUlIwbtw4eHp6wtXVFTExMfjqq6/4jsVUEitATLVo3749rl69ivnz52PWrFlo27YtoqKi+I7F1BFv3rzBTz/9BBcXFwiFQjx69Ahz5sxhQ+nUMqwAMdVGIBAgICAAd+7cweTJkzFu3Dj4+fnhypUrfEdjaqns7GyEhobCyckJeXl5iI+Px5IlS2BkZMR3NKYKWAFiqp2KigqCgoJw//59DB48GEFBQejVqxfu3LnDdzSmlsjNzUVYWBgcHByQkpKCW7duYeXKlRCJRHxHY74AK0CM0qipqWHEiBF4/PgxunXrhh49emDgwIF4+PAh39FqjHXr1mHdunV8x6gx8vLy8Ndff8He3h6xsbG4dOkSNm3aVOmZaJmajRUgRukaNGiA77//Hk+fPoWbmxs6dOiAYcOG4fnz53xH413Tpk3RtGlTvmPwTiqVYsOGDXB0dMTp06cRGRmJ3bt3s3NTx7ACxPBGR0cH06dPx5MnT2BlZYXWrVtj1KhRiImJ4Tsab44dO4Zjx47xHYM3b9++xerVq9G8eXPs2rULu3fvxrFjx9iXc+soVoAY3hkYGGDevHl4+PAhrK2t8fXXX8PT0xMbN25Ebm4u3/GUavny5Vi+fDnfMZSKiHDjxg2MHDkSTZo0wfnz57FhwwZERUWhbdu2fMdjqhErQEyNYWJigtmzZyMhIQFz587FkSNHYGVlhYkTJ+Lu3bt8x2MULCcnB+vXr0fr1q0xYMAA2NnZ4cGDB9i7dy+8vb35jscoAStATI2jqqqKnj174ujRo4iNjYWxsTF69OiBdu3aYevWrWx68FouJiYGY8eOhbW1NU6ePImwsDA8e/YMM2bMYCNV1zOsADE1mpWVFebOnYvnz5/j559/xu7du2FlZYXJkyfjwYMHfMdjKik3NxebNm2Cl5cX+vTpAwsLC8THx+PgwYPo1q0bVFTYU1F9xH7rTK2gpqaGPn364MSJE7h58yZ0dHTg5+eHjh07YseOHexdUQ1ERIiLi8P333+Pxo0b49ChQwgNDUViYiJCQ0Nhbm7Od0SGZwKqp4N0ubu74+bNm3zHYL6AVCrF0aNHsW7dOly9ehXe3t7o1asX/P39YWlpyXe8Knnx4gWAond+tVFeXh4uXLiA48ePIyIiAlKpFCEhIRg5ciQaN27MdzxGART53MkKEFMnZGVl4dSpU4iIiEBkZCSsrKzQq1cv9OrVCx4eHlBVVeU7Yp2VlpaGEydOICIiAlFRURCLxdy5b9GiBZv6uo5hBUgBWAGquwoKCnD16lVERETg+PHjeP36NXr27IlevXqha9eu0NPT4ztimfbs2QMAGDhwIM9JyiaTyRATE8O9y3ny5Am6du0Kf39/9OjRAyYmJnxHZKoRK0AKwApQ/fH8+XPuyfLSpUvw9PTkXqE7ODjwHU+Oj48PAOD8+fO85vin3NxcnDlzhivqQqGQO4ft27eHuro63xEZJVHkc6eaQvbCMDVYkyZNMGHCBEyYMAG5ubmIiopCREQEli5dCnV1dbRu3Rpubm5o1aoVWrVqVe8HuJRIJIiPj8ft27e524MHD+Dl5YVevXph2rRpNa5wM7UTK0BMvaKjo4OAgAAEBASAiPD06VPExMTg9u3b+PPPP3H79m2oq6tzxaj41rhx4zp5LeP9+/eIjY2VKzZPnjyBo6MjV5SHDBkCV1dXNsMoo3C8F6B9+/Zh7ty5ePDgAa5fvw53d/dS2508eRI//PADCgsLMXLkSEyfPh0AkJiYiKCgIGRkZKB169bYtm0bNDQ0lPkQmFpKIBDAwcEBDg4OGDBgAICirsMvXrzgnow3bdqEiRMnQiKRyL1LcnNzQ5MmTdCgQQOeH0XlEBHS09Nx9+5druDevn0bycnJEIvFaNWqFdq2bYsJEybA2dmZTezGKAXv14AePHgAFRUVjBkzBsuWLSu1ABUWFnKj4lpaWsLDwwO7du1C8+bNMWDAAHzzzTcICgrC2LFj4erqinHjxlV4XHYNiPkcaWlpck/cMTExePnyJYRCIUQiEczMzCASibjbp/fNzMygp6dXqXdQn3sNSCqV4vXr13j16hVevXqFtLQ07udP779+/Ro6OjpcsSm+OTk5ses3zGepk50QfHx8yixAV65cwdy5c3Hq1CkAQFhYGABg+vTpMDExQVpaGtTU1Eq0Kw8rQMyXkslkyMjIKPeJv/gmk8m4gtSoUSNoa2tDTU2txC0/Px8qKirQ0NBAQUFBiZtUKuWO+erVK2RnZ8PExKTUwvfpfTMzM/auhlGIetcJISUlRe6LeZaWlrh27RoyMjJgYGAANTU1bnlKSkqZ+1m/fj3Wr18PoGhOeYb5EioqKjAxMYGJiQlcXFzKbZuTk8MVpbS0NOTl5ZVZYGQyGdTV1UstUGpqamjYsCFXVExMTNh3nJhaSykFqHPnzkhLSyuxfOHChejTp48yIgAARo8ejdGjRwNAmdeaGKY6CIVCCIXCCnuPbdmyBQAQEhJS/aEYhmdKKUBnzpz5ou0tLCy4IUoA4OXLl7CwsICRkRGys7NRUFAANTU1bjnD1FasADH1Sa0YjNTDwwNPnjxBYmIi8vPzsXv3bgQEBEAgEMDX1xf79+8HAISHhyv1HRXDMAxTdbwXoEOHDsHS0hJXrlyBv78/unXrBgBITU1Fz549ARSNhLxy5Up069YNzZo1w4ABAyAWiwEAv/32G37//XfY29sjIyMDI0aM4O2xMAzDMJVXY3rBKRvrBcfURDV1KB6GKabI507e3wExDMMw9VOt6IbNMPXFiRMn+I7AMErDChDD1CDa2tp8R2AYpWEfwTFMDbJ69WqsXr2a7xgMoxSsADFMDbJ3717s3buX7xgMoxSsADEMwzC8YAWIYRiG4QUrQAzDMAwvWAFiGIZheFFvR0IwNjZGkyZNqrTtmzdvYGJiothACsByfR6W6/OwXJ+nruZ6/vw50tPTFZKl3hagL1FTh/FhuT4Py/V5WK7Pw3JVjH0ExzAMw/CCFSCGYRiGF6pz586dy3eI2qh169Z8RygVy/V5WK7Pw3J9HparfOwaEMMwDMML9hEcwzAMwwtWgMqwb98+iMViqKiolNtj5OTJk2jatCns7e2xePFibnliYiK8vLxgb2+PgQMHIj8/XyG5MjMz0aVLFzg4OKBLly7Iysoq0ebcuXNo2bIld9PU1MThw4cBACEhIbCxseHW3blzR2m5AEBVVZU7dkBAALecz/N1584dtG3bFmKxGC4uLtizZw+3TtHnq6y/l2J5eXkYOHAg7O3t4eXlhefPn3PrwsLCYG9vj6ZNm+LUqVNflONzc/3+++9o3rw5XFxc0KlTJyQlJXHryvqdKiPXli1bYGJiwh1/w4YN3Lrw8HA4ODjAwcEB4eHhSs31448/cpkcHR1hYGDArauu8zV8+HCYmprC2dm51PVEhEmTJsHe3h4uLi64ffs2t646z1W5iCnV/fv36eHDh+Tt7U03btwotU1BQQHZ2trSs2fPKC8vj1xcXOjevXtERNS/f3/atWsXERGNGTOGVq9erZBcU6dOpbCwMCIiCgsLo2nTppXbPiMjgwwNDSk3N5eIiIKDg2nfvn0KyVKVXDo6OqUu5/N8PXr0iB4/fkxERCkpKWRmZkZZWVlEpNjzVd7fS7FVq1bRmDFjiIho165dNGDAACIiunfvHrm4uJBEIqGEhASytbWlgoICpeU6e/Ys9ze0evVqLhdR2b9TZeTavHkzTZgwocS2GRkZZGNjQxkZGZSZmUk2NjaUmZmptFyf+uuvv2jYsGHc/eo6XxcuXKBbt26RWCwudf3x48epe/fuJJPJ6MqVK+Tp6UlE1XuuKsLeAZWhWbNmaNq0abltrl+/Dnt7e9ja2kJDQwNBQUE4cuQIiAhnz55FYGAgACA4OJh7B/Kljhw5guDg4Ervd//+/ejRo0e1zzPzubk+xff5cnR0hIODAwDA3NwcpqamePPmjUKO/6my/l7KyhsYGIioqCgQEY4cOYKgoCA0aNAANjY2sLe3x/Xr15WWy9fXl/sbatOmDV6+fKmQY39prrKcOnUKXbp0QcOGDWFoaIguXbrg5MmTvOTatWsXBg0apJBjl6djx45o2LBhmeuPHDmCoUOHQiAQoE2bNsjOzsarV6+q9VxVhBWgL5CSkgIrKyvuvqWlJVJSUpCRkQEDAwOoqanJLVeE169fQyQSAQDMzMzw+vXrctvv3r27xB//rFmz4OLigh9//BF5eXlKzSWRSODu7o42bdpwxaAmna/r168jPz8fdnZ23DJFna+y/l7KaqOmpgZ9fX1kZGRUatvqzPWpjRs3okePHtz90n6nysx14MABuLi4IDAwEC9evPisbaszFwAkJSUhMTERfn5+3LLqOl8VKSt3dZ6ritTrGVE7d+6MtLS0EssXLlyIPn368JCoSHm5PiUQCCAQCMrcz6tXr3D37l1069aNWxYWFgYzMzPk5+dj9OjR+O233zBnzhyl5UpKSoKFhQUSEhLg5+eHFi2WDgBEAAAJdElEQVRaQF9fv1LHr85cQNH5GjJkCMLDw6GiUvTa7EvOV120fft23Lx5ExcuXOCWlfY7/bSAV6fevXtj0KBBaNCgAdatW4fg4GCcPXtWKceujN27dyMwMBCqqqrcMj7PV01TrwvQmTNnvmh7CwsL7hUXALx8+RIWFhYwMjJCdnY2CgoKoKamxi1XRK5GjRrh1atXEIlEePXqFUxNTctsu3fvXvTt2xfq6urcsuJ3Aw0aNMCwYcOwbNkypeYqPg+2trbw8fFBTEwM+vXrx/v5evfuHfz9/bFw4UK0adOGW/4l5+ufyvp7Ka2NpaUlCgoK8PbtWxgZGVVq2+rMBRSd54ULF+LChQto0KCB3PaA/O9UEU+olcllZGTE/Txy5EhMmzaN2/b8+fNy2/r4+HxxpsrmKrZ7926sWrWqxPaA4s9XRcrKXZ3nqkJKudJUi5XXCUEqlZKNjQ0lJCRwFyPj4+OJiCgwMFDuovqqVasUkmfKlClyF9WnTp1aZlsvLy86e/as3LLU1FQiIpLJZPTDDz/Qzz//rLRcmZmZJJFIiIjozZs3ZG9vz1285fN85eXlkZ+fH/3xxx8l1inyfJX391Js5cqVcp0Q+vfvT0RE8fHxcp0QbGxsFNYJoTK5bt++Tba2tlxnjWLl/U6Vkav490NEdPDgQfLy8iKiogvrTZo0oczMTMrMzKQmTZpQRkaG0nIRET148ICsra1JJpNxy6rzfBERJSYmltkJISIiQq4TgoeHBxFV77mqCCtAZTh48CBZWFiQhoYGmZqaUteuXYmoqJdUjx49uHbHjx8nBwcHsrW1pQULFnDLnz17Rh4eHmRnZ0eBgYHcH92XSk9PJz8/P7K3t6dOnTpxfyg3btygESNGcO0SExPJ3NycCgsL5bb39fUlZ2dnEovFNHjwYMrJyVFarsuXL5OzszO5uLiQs7Mzbdiwgduez/O1bds2UlNTI1dXV+4WExNDRIo/X6X9vYSGhtKRI0eIiOjjx48UGBhIdnZ25OHhQc+ePeO2XbBgAdna2pKjoyOdOHHii3J8bq5OnTqRqakpd3569+5NROX/TpWRa/r06dS8eXNycXEhHx8fevDgAbftxo0byc7Ojuzs7GjTpk1KzUVE9Msvv5R4wVKd5ysoKIjMzMxITU2NLCwsaMOGDbRmzRpas2YNERW9iBo/fjzZ2tqSs7Oz3Avr6jxX5WEjITAMwzC8YL3gGIZhGF6wAsQwDMPwghUghmEYhhesADEMwzC8YAWIYRiG4QUrQAzzibFjx2L+/Pm8Hf+rr75CTEwMb8evjJ9++glr1qzhOwZTB7ACxNQbTZo0gZaWFoRCIQwMDNCuXTusXbsWMpmMa7N27VqEhoYq5Hjnzp2Dr68v9PX10aRJkwrbHzt2DEKhEG5ubgCKhshv3bo19PT0YGlpiWnTpqGgoKDM7UePHo2mTZtCRUUFW7ZsKbH+jz/+gJmZGfT09DB8+HBuXLuCggIEBQXBwMAA3bt3x7t377htFi1ahN9//11uP1OmTMGiRYsUNmUGU3+xAsTUK8eOHUNOTg6SkpIwffp0/PbbbxgxYkS1HEtHRwfDhw/H0qVLK9V+7dq1GDJkCHf/w4cPWLFiBdLT03Ht2jVERUWVOxSQq6srVq9ejVatWpVYd+rUKSxevBhRUVFISkpCQkICfvnlFwDAwYMHIRAIkJ6eDn19faxfvx5A0RxNR48exaRJk+T2JRKJ4OTkhKNHj1bqcTFMWVgBYuolfX19BAQEYM+ePQgPD0d8fDyAognoZs+eDQA4f/48LC0tsWTJEpiamkIkEuHw4cM4ceIEHB0d0bBhQyxatKjMY3h6emLIkCGwtbWtME9+fj7Onj0Lb29vbtm4cePQoUMHaGhowMLCAoMHD8bly5fL3MeECRPQqVMnaGpqllgXHh6OESNGQCwWw9DQEKGhody7pMTERPj4+EBNTQ2+vr5ISEgAAEyaNAnLly/nRin/lI+PD44fP17h42KY8rACxNRrnp6esLS0xMWLF0tdn5aWBolEgpSUFMybNw+jRo3C9u3bcevWLVy8eBHz589HYmLiF+d48uQJVFRUYGlpWWabv//+G2KxuEr7v3fvHlxdXbn7rq6ueP36NTIyMuDs7IyzZ88iLy8P586dg1gsxqFDh2BsbIyvvvqq1P01a9YMsbGxVcrCMMVYAWLqPXNzc2RmZpa6Tl1dHbNmzYK6ujqCgoKQnp6OH374AUKhEGKxGM2bN1fIE3F2djaEQmGZ6zdt2oSbN29iypQpVdr/+/fv5aa9KP45JycHPXv2hI2NDTw8PKCvr4+goCD8+uuvWLJkCWbNmoWOHTti/Pjxctd8hEIhsrOzq5SFYYqxAsTUeykpKWXOJGlkZMTN5aKlpQWgaIqHYlpaWnj//v0XZzA0NEROTk6p6w4fPowZM2YgMjISxsbGVdq/rq6uXOeC4p+FQiEEAgEWL16MuLg4rF+/HosXL8bYsWNx48YNbu6f/Px8bNq0ids+JycHBgYGVcrCMMVYAWLqtRs3biAlJQXt27fnNYe9vT2IqMRMlCdPnsSoUaNw7NgxtGjRosr7F4vFcu/UYmNj0ahRI7n5dADg7t27iI6OxujRo3H37l20bt0aAoEAHh4eiIuL49o9ePBA7iM9hqkKVoCYeundu3eIiIhAUFAQvvvuuy96ci+LTCaDRCKBVCoFEUEikZTZdVlDQwOdO3eWm2n07NmzGDx4MA4cOABPT88Kj5efnw+JRAIiglQqhUQi4bqYDx06FBs3bsT9+/eRnZ2NBQsWICQkRG57IsLEiRPx119/QUVFBTY2Nrh06RLy8/Nx4cIFuc4UFy5ckJuWm2GqRGkTPzAMz6ytrUlTU5N0dXVJT0+P2rRpQytXrpSb2C04OJhmzZpFRETnzp0jCwsLbp1UKiUAlJiYyC376quvaNu2baUe79y5cwRA7ubt7V1mvuIJw4r5+PiQqqoq6ejocLdP13fv3p0WLlzI3ff29i5xvHPnznHrly9fTqampiQUCikkJKTEnEsbN26k8ePHyz3egQMHkp6eHnXt2pXevn1LREWTwFlYWFBeXl6Zj4VhKoPNB8QwNchXX32FlStXcl9GrYl++ukn2NnZYfz48XxHYWo5VoAYhmEYXrBrQAzDMAwvWAFiGIZheMEKEMMwDMMLVoAYhmEYXrACxDAMw/CCFSCGYRiGF6wAMQzDMLxgBYhhGIbhxf8BkRjQqy0yN9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1697831"/>
            <a:ext cx="397351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1691680" y="1772816"/>
            <a:ext cx="5760640" cy="4467471"/>
            <a:chOff x="1547664" y="1844824"/>
            <a:chExt cx="5760640" cy="4467471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07" y="1844824"/>
              <a:ext cx="2835577" cy="268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1844824"/>
              <a:ext cx="2808312" cy="268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621098"/>
              <a:ext cx="5760640" cy="169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25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aAAAAGKCAYAAABKAZUJAAAABHNCSVQICAgIfAhkiAAAAAlwSFlzAAALEgAACxIB0t1+/AAAADh0RVh0U29mdHdhcmUAbWF0cGxvdGxpYiB2ZXJzaW9uMy4yLjEsIGh0dHA6Ly9tYXRwbG90bGliLm9yZy+j8jraAAAgAElEQVR4nOzdeVzN6f8//sdp31eVFkqb0GLJkq2kmFJkpEW2zMj6iRnGliUmBoPxtoRIsq8RNSQ7I0TSWEYh0YI2WnQ6dc71+8Ov19fRnup1qut+u53bdF7r85zJ69nruq7X9eQQQggoiqIoqpmJsR0ARVEU1TbRBERRFEWxgiYgiqIoihU0AVEURVGsoAmIoiiKYgVNQBRFURQraAKiqFrs27cPHA4H165da/Rjv379GhwOB4GBgY1+7KbUVN/JtWvXwOFwsG/fvkY9LiWaaAKimsXnz5+xefNmDBo0CGpqapCUlISWlhacnZ2xb98+lJeXsx1ik3n9+jUCAwORmJjIdii1unz5Mjw8PNChQwdIS0tDUVERvXr1QkBAANLT09kOj2plJNgOgGr9Xrx4gREjRiA5ORkODg5YvHgx2rVrhw8fPuDSpUvw9fXF06dPsX79erZDbRKvX7/GypUrYWBggO7duwut09fXR0lJCSQk2P2nKBAIMG3aNOzZswf6+voYN24cTExMwOPx8ODBA2zfvh27d+/Ghw8fAAATJkyAl5cXpKSkWI2batloAqKaVElJCVxcXPDq1SucOnUKP/74o9D6hQsXIj4+HvHx8Y12zsLCQigqKtZ7HRs4HA5kZGTYDgOBgYHYs2cPvL29sW/fvkqJZePGjVi5ciXzXlxcHOLi4rUel8/no7S0FHJyco0eM9UKEIpqQlu2bCEAyMKFC+u13+nTp0n//v2JnJwckZeXJ/379ydnzpyptJ2+vj6xtbUlCQkJZNiwYURJSYkYGBgQQgixtbUl+vr65OXLl2TMmDFEVVWVfP0rn5mZSaZPn046dOhAJCUliba2Npk6dSp5//690DnCwsIIAHL16lVmWUFBAQkICCB9+vQh6urqREpKihgZGZGFCxeS4uLiSvt++7K1tSWEEJKamkoAkBUrVgids6ysjKxdu5Z06dKFSEtLEzU1NeLm5kaSkpKEtvt6/3PnzhFra2siLS1N2rdvT+bPn0/Kyspq/a7fv39PZGRkiL6+PikpKal1++q+k4plsbGxZNWqVcTQ0JBISEiQsLAwQgghAoGAhISEkD59+hB5eXkiLy9PzM3NybJly5hjXL16lQBg9qkgEAhIcHAw6dmzJ5GVlSXy8vLEzs6OXLlypU7xUqKJ3gFRTerkyZMAAD8/vzrvExwcjFmzZsHMzAzLly8H8KXT283NDbt27ap0rDdv3sDe3h5jx47FmDFjUFRUxKwrKiqCra0tBgwYgNWrVzNNSG/evIGNjQ14PB5++uknGBkZ4cWLF9ixYweuXr2K+/fvQ1lZudoYMzIysGfPHowZMwbjxo2DhIQErl+/jvXr1+Phw4eIiYkBAAwePBhLlizBmjVr4Ofnh0GDBgEAtLS0avwOfHx8cPz4cTg6OmLGjBl49+4dtm/fDhsbG9y8eRM9evQQ2v7vv/9GcHAwpk+fjilTpiAyMhIbNmyAqqoqlixZUuO5oqOjweVyMXHixEa5G5s/fz7KysowdepUKCkpoXPnzgC+NNsdOnQIffv2RUBAAFRUVPDff//h5MmTWLVqVY3HnDBhAo4cOQJ3d3f4+vqitLQUhw4dgqOjIyIiIjBy5MjvjptiAdsZkGrd1NTUiJKSUp23z8vLI/Ly8sTIyIh8+vSJWf7p0ydiaGhIFBQUSH5+PrNcX1+fACC7d++udCxbW1sCgAQEBFRaN3LkSKKhoUHevn0rtDw+Pp6Ii4sL3ZFU9dd+aWkp4fF4lY67dOlSAoDcvXuXWVbdX/WEVH0HdPHiRQKAeHh4EIFAwCxPTEwk4uLiZODAgZX2l5OTI6mpqcxygUBAunXrRtq3b1/pnN/69ddfCQBy6tSpWretUNMdkKmpqdBdICGEHDt2jAAg48ePJ3w+X2jd1++r+q4iIiIIALJr1y6h/crKykivXr2IgYGB0PdEtRx0FBzVpAoKCurV5xIbG4vi4mL4+/tDSUmJWa6kpAR/f38UFRXh0qVLQvuoqanB19e32mPOnz9f6P2nT58QFRWFkSNHQkZGBjk5OczLwMAAxsbGuHjxYo1xSklJQVJSEgBQXl6O/Px85OTkwMHBAQBw9+7dOn/mb50+fRoAEBAQAA6Hwyy3srKCq6srbt26hezsbKF93NzcYGBgwLzncDgYMmQI3r17J3RHWJWCggIAEPq+v8eMGTMq9fkcOnQIALBhwwaIiQlfdr59/62DBw9CUVERbm5uQv+vPn78CFdXV7x+/RopKSmNEjvVvGgTHNWklJSUUFhYWOftU1NTAQDdunWrtK5i2atXr4SWGxkZVdshrqGhARUVFaFlz58/h0AgQGhoKEJDQ6vcz9DQsNZYg4ODsXPnTjx58gQCgUBoXX5+fq37Vyc1NRViYmLo0qVLpXXdunXDmTNnkJqaCg0NjRrjVVdXBwDk5uZCQUGh2vNVJJ76/H+qiampaaVlKSkp0NbWrrXpsSrPnj1DYWFhjfu+f/++yvNSoo0mIKpJmZub48aNG3j16lWdLuoNUdMIq6rWkf+/BNb48eMxadKkKveTlZWt8ZybNm3CvHnzMGzYMPj7+0NHRwdSUlLIyMjA5MmTKyWkplbTiDRSS8kvc3NzAMDDhw8xevTo746lsUe8EUKgoaGBw4cPV7tNxWegWhaagKgmNWbMGNy4cQN79uzBmjVrat2+Ikk9efIEQ4cOFVr39OlToW0aytjYGBwOBzwej2kyq68DBw7AwMAA58+fF2pCunDhQqVtv25GqwtDQ0MIBAI8e/YMlpaWQusqvoNOnTo1IOqqjRgxAjIyMjhw4AACAgIgLS3daMeuYGpqisjISLx//77ed0EmJiZITk5Gv379aryTo1oe2gdENamff/4ZnTt3xoYNGxAZGVnlNg8ePEBwcDAAwNHREfLy8ti6datQk1BhYSG2bt0KBQUFODo6fldM6urqcHZ2RkREBO7cuVNpPSGkUh/Lt8TFxcHhcITuLsrLy7F27dpK21ZcNPPy8uoUn5ubGwDgjz/+EDr+48ePcfbsWQwcOFCo+e17aWpq4rfffsPr16/x888/g8fjVdqmoKAAv/zyS4PP4ePjAwBYsGBBpbvD2u7QJk6cCIFAgMWLF1e5/v379w2Oi2IXvQOimpScnByioqIwYsQIuLm5YdiwYXB0dIS6ujqys7Nx9epVxMTEYMGCBQAAFRUVrF+/HrNmzULfvn0xefJkAF+GYb948QK7du2qcXh0Xe3YsQMDBw7E4MGDMXHiRPTo0QMCgQCvXr1CZGQkJk6cWOP8bO7u7li8eDGcnJzw448/oqCgAIcPH2YGJnyta9euUFRURHBwMOTk5KCiogJNTU3Y29tXeWxHR0d4eHjg6NGjyM/Ph4uLCzMMW0ZGBlu2bPnuz/+twMBAZGVlYc+ePbh16xa8vLxgbGwMHo+HxMREnDhxAlJSUvjrr78adPyxY8fC09MT+/fvR0pKCkaOHAlVVVUkJycjJiYGjx8/rnbfiqHX27ZtQ0JCAlxcXNCuXTukp6cjLi4OL168qNQvSLUQLI7Ao9qQ4uJismnTJjJgwACioqJCJCQkiKamJnF2dib79+8n5eXlQttHREQQGxsbIicnR+Tk5IiNjQ05ffp0peNWPIhalYoHUauTnZ1N5s+fT0xMTIi0tDRRVlYm5ubmxN/fnzx58oTZrqohx+Xl5WTNmjXEyMiISElJkY4dO5LffvuNPH36tMoHS6Ojo0mPHj2ItLR0vR5ENTMzI1JSUkRVVZWMGjWqxgdRv7VixQoCQGh4dm1iY2OJu7s70dXVJZKSkkRBQYH07NmTLF26lGRmZtb4nVS17Gt8Pp9s27aN9OjRg8jKyhIFBQViYWFBAgMDmW1qGrK+f/9+MnDgQKKoqEikpaWJvr4+GT16NDl69GidPx8lWjiE1HL/S1EURVFNgPYBURRFUaygCYiiKIpiBU1AFEVRFCtoAqIoiqJYQRMQRVEUxYo2+xxQu3bthCZvpChRUPGQZm0TdFIUW16/fo2cnJxGOVabTUAGBga4f/8+22FQFEW1KNbW1o12LPpnFkWJkODgYGZaIopq7WgCoigRcvz4cRw/fpztMCiqWdAERFEURbGCJiCKoiiKFTQBURRFUaygCYiiKIpiRZsdhk1RoujatWtsh0BRzYbeAVEURVGsoAmIokTIhg0bsGHDBrbDoKhmITIJaMqUKdDU1IS5uXmV6wkh8Pf3h7GxMSwtLZGQkMCsCw8Ph4mJCUxMTBAeHt5cIVNUo4uKikJUVBTbYVBUsxCZBDR58mRcuHCh2vXnz59HSkoKUlJSEBISghkzZgAA8vLysHLlSty9exf37t3DypUrkZ+f31xhUxRFUQ0kMglo8ODBUFNTq3Z9ZGQkJk6cCA6Hg379+uHjx4/IyspCTEwMHB0doaamBlVVVTg6OtaYyChKVPH5fAgEAggEApSXl4MQwnZIFNWkWswouIyMDHTo0IF5r6enh4yMjGqXVyUkJAQhISEAgOzs7KYNmGqTuFwusrKy8O7dO2RlZQm9Kpa9e/cOXC4X5eXlQi9CCDgcDgBARkYGfD4f4uLikJCQEHqpq6tDW1sb7du3h7a2ttCrYpmamhpzLIoSVS0mATUGPz8/+Pn5AWjcGV2ptqOwsBCJiYlITExEWlpapeTy+fNnJgl8nSD69evHLGvfvj3k5OQqJRYxMTE4OTkB+NLkTAgBn88XSlI8Hg95eXmVkltSUpLQ+4o4vo5BR0cHXbt2Rc+ePWFgYEATFMW6FpOAdHV18fbtW+Z9eno6dHV1oaurK/TsRHp6Ouzs7Jo/QKrVycvLw8OHD5GQkMC80tPTYWFhgR49eqBTp06wsrISuvv43juP8+fPMz9zOBwmOX1NU1MTZmZmNR6npKQE79+/F0pKGRkZCA8Px5w5c/D582f06NEDPXv2ZP5rYmICcXHxBsdOUfXVYhLQyJEjsW3bNnh5eeHu3btQVlaGtrY2hg8fjiVLljADDy5evIg//viD5Wiplubdu3dCiSYhIQF5eXnMxdnZ2RkBAQEwMzOrlBBEkaysLAwMDKotuvjhwwcmuZ4+fRrLli3Dhw8fYGVlhZ49ezKJqWvXrpCUlGze4Kk2g0NEpKfT29sb165dQ05ODrS0tLBy5UqUlZUBAKZPnw5CCGbPno0LFy5ATk4OYWFhTDPa3r17sWbNGgBAQEAAfH19az2ftbU1LUjXRhFC8OzZM0RFReH69et4+PAhSktLmQtvxcvIyKjZK5P+/vvvAIBly5Y163kBID8/H4mJiUhISGCS0+vXr9GtWzf06dMHTk5OsLe3h5ycXLPHRomOxrx2ikwCam40AbUtXC4X169fR1RUFKKjo8Hn8+Hi4oKhQ4fC2toaHTp0EIk+kYrmY1GZkqeoqAhJSUm4ffs2oqOj8eDBAwwePBguLi4YMWKE0AAgqm1ozGun6LclUFQDZWVl4e+//0ZUVBSuXLkCCwsLjBgxApGRkTA3NxeJhCPqFBQU0L9/f/Tv3x/z58/Hx48fERMTg6ioKCxduhS6urpwcXGBi4sL+vTpQ/uQqHqhCYhqNQQCARISEpjZBF6+fInhw4djzJgx2L17N9q1a8d2iC2eiooKPD094enpCT6fj7t37yIqKgrTpk1DVlYWnJyc4OLiguHDh0NZWZntcCkRR5vgqBaNz+cjJiYGERERiI6OhoqKCtM8NGDAgBbXgS5qTXD1kZaWhujoaERFReHWrVuwtraGi4sLfHx8oKWlxXZ4VCOhTXBUm5eVlYXQ0FDs3r0bWlpaGDduHBYtWgRjY2O2Q/su6urqbIfQYPr6+pg5cyZmzpyJ4uJiXLlyBRERETAzM4OjoyOmTZuGIUOGNPvADkp00TsgqsUQCAS4dOkSdu3ahStXrsDDwwPTpk1Dz5492Q6NqsGnT59w8OBB7Nq1CyUlJfDz88PkyZOhoaHBdmhUAzTmtZP+KUKJvPfv32Pt2rUwMTHBwoUL4ejoiLS0NOzatYsmnxZAWVkZs2bNwqNHjxAeHo7Hjx/DxMQE48aNw/Xr1+mcd20YTUCUSCKE4MqVK/D09ISZmRlSUlJw5MgRJCQkYPr06VBSUmI7xCaxePFiLF68mO0wmgSHw0H//v0RHh6OV69eoW/fvpgxYwa6du2KzZs3Iy8vj+0QqWZGExAlUnJycrBx40aYmZlhzpw5GDRoEFJTUxEaGoo+ffq0+qHTcXFxiIuLYzuMJqempoY5c+bgyZMn2LVrF+Lj42FkZIRJkybh9u3b9K6ojaAJiBIJGRkZmDFjBoyNjZGUlISwsDAkJSVh9uzZUFFRYTs8qolwOBwMHjwYhw4dQkpKCiwtLTF58mT06tUL586do4molaMJiGJVdnY25s2bBwsLCygqKuLFixcIDw9H//79W/3dDiWsXbt2mDdvHp4/f44VK1ZgyZIl6N+/Py5fvsx2aFQToQmIYsWnT5+wfPlymJmZobS0FI8fP8b69evpw6IUOBwORo0ahUePHsHf3x8zZsyAvb19m2iabGtoAqKaVXFxMTOi7e3bt3jw4AG2bdsGHR0dtkMTCXp6etDT02M7DJEgJiYGb29vPH36FD4+PvDy8oKrqysSExPZDo1qJDQBUc2itLQUW7ZsgbGxMR4+fIgbN24gLCys2nIBbdXBgwdx8OBBtsMQKRISEvjpp5+QnJwMR0dHODk5wdPTE8+fP2c7NOo70QRENany8nKEhobC1NQUsbGxOH/+PI4dO1ZrQTWK+pa0tDT8/f3x4sUL9OjRA4MGDYKvry9ev37NdmhUA9EERDUJgUCAI0eOoGvXrjh8+DCOHj2Kc+fOoXv37myHJtLmzp2LuXPnsh2GSJOXl8eiRYuQnJyMDh06wNraGrNnz0ZWVhbboVH1RBMQ1eiePHmC/v37Y/PmzdixYwcuX74MGxsbtsNqERITE2kfRx2pqKhg1apVePbsGWRkZGBhYYEtW7aAz+ezHRpVRzQBUY2Gx+Ph999/h52dHSZPnoy4uDgMHTqU7bCoVk5DQwMbNmzAP//8gxMnTmDw4MF49uwZ22FRdUATENUo4uPjYW1tjTt37jDT5dBZj6nm1LlzZ1y/fh0+Pj4YNGgQVq9ejbKyMrbDompArxDUd/n8+TN+++03uLi4YOHChYiKiqJlminWiImJYebMmXjw4AFu3bqF3r1748GDB2yHRVWDJiCqwa5duwYrKyukp6fj33//hY+PD5294DuZmprC1NSU7TBaPH19ffz999+YN28enJ2dsWjRIpSUlLAdFvUNmoCoevv06ROmT5+O8ePHY+PGjThy5Ag0NTXZDqtVCAkJQUhICNthtAocDgcTJkxAUlISXr16BSsrK9y4cYPtsKiv0ARE1Ut0dDTMzc0hEAjw+PFjjBw5ku2QKKpGWlpaOH78ONatWwdvb2/MmjULBQUFbIdFgSYgqo6ys7Ph4+MDf39/hIeHIyQkhM5S3QT8/Pzg5+fHdhit0ujRo/H48WNwuVxYWFjg77//ZjukNo8mIKpWN2/eRPfu3dG+fXskJSXB3t6e7ZBareTkZCQnJ7MdRqulqqqK0NBQhIaGYtasWfi///s/OlKORTQBUdUihGD79u1wd3dHaGgoNm7cCHl5ebbDoqjv5uDggIcPHyI1NRVDhw7F+/fv2Q6pTaIJiKoSl8vFTz/9hF27duH27dv44Ycf2A6JohqViooKzp49Czs7O/Tu3Rvx8fFsh9Tm0AREVfL27VsMGjQIxcXFiIuLg5GREdshUVSTEBMTw6pVq7BlyxY4OzsjLCyM7ZDaFJqAKCHXr19Hnz59MHbsWBw9epQ2uTWz7t270wlbWeDm5oYbN25g7dq1mDVrFng8HtshtQkik4AuXLiAzp07w9jYGGvXrq20/pdffmH+cZqamgqNwBIXF2fW0WHBDUMIwZYtW+Dh4YHw8HAsWLCAPlTKgs2bN2Pz5s1sh9EmdenSBffu3cPbt29hb2+Pd+/esR1SqyfBdgAAwOfzMWvWLMTGxkJPTw+9e/fGyJEj0bVrV2abv/76i/l569atePjwIfNeVlaWziD8HUpKSjB9+nQkJiYiLi4OhoaGbIdEUaxQVlbGmTNn8Pvvv6N37944efIk+vbty3ZYrZZI3AHdu3cPxsbGMDQ0hJSUFLy8vBAZGVnt9keOHIG3t3czRth6vXnzBgMHDgSPx8Pt27dp8mHZ+PHjMX78eLbDaNPExMSwYsUKbN++Ha6urggNDWU7pFZLJBJQRkaG0ASWenp6yMjIqHLbtLQ0pKamCj2LwuVyYW1tjX79+uHMmTNNHm9rcfXqVfTt2xfjxo3D4cOHaX+PCEhPT0d6ejrbYVAARo4ciRs3bmDDhg2YMWMG7RdqAiKRgOrj6NGjcHd3h7i4OLMsLS0N9+/fx+HDhzF37ly8fPmyyn1DQkJgbW0Na2trZGdnN1fIImnXrl3w9vbGgQMHMG/ePNrfQ1FVMDMzw927d5GVlQV7e3vk5eWxHVKrIhIJSFdXF2/fvmXep6enQ1dXt8ptjx49Wqn5rWJbQ0ND2NnZCfUPfc3Pzw/379/H/fv3oaGh0UjRtzzr1q3DunXr8M8//8DBwYHtcChKpCkpKSEiIgJ9+/bFkCFD6EOrjUgkElDv3r2RkpKC1NRU8Hg8HD16tMrRbP/99x/y8/OFyjvn5+ejtLQUAJCTk4N//vlHaPAC9f8QQrBkyRKEh4fj5s2b9PkeiqojMTExbNiwAWPGjMGgQYPw5s0btkNqFURiFJyEhAS2bduG4cOHg8/nY8qUKejWrRuWL18Oa2trJhkdPXoUXl5eQs1Fz549w7Rp0yAmJgaBQIBFixbRBFQFgUAAf39/xMXF4caNG2jXrh3bIVFV+PqPK0q0cDgcLF++HEpKShg0aBBiY2Np7abvxCGEELaDYIO1tTXu37/PdhjNory8HFOmTEFqaiqioqKgrKzMdkgU1aLt3bsXS5cuxfnz52FlZcV2OM2qMa+dInEHRDUdHo8Hb29vfP78GTExMZCTk2M7JIpq8aZMmQJFRUUMGzYMZ8+epc8KNRBNQK1YWVkZPD09IRAIcObMGUhLS7MdElWLMWPGAABOnTrFciRUbcaOHQtZWVm4uroiKioKffr0YTukFkckBiFQja+srAxeXl7g8/k4ceIETT4tRG5uLnJzc9kOg6ojFxcX7N27F66urm2mSb8x0QTUCpWVlcHb2xs8Hg8nTpyAlJQU2yFRVKvl4uKCPXv2YMSIEXjw4AHb4bQoNAG1MmVlZRg3bhxKSkpw8uRJeudDUc3A1dUVISEhcHZ2RkJCAtvhtBi0D6gVKS8vx/jx41FcXIyIiAiafCiqGY0aNQoCgQBOTk64cOECevTowXZIIo8moFZk3rx5yM3NRVRUFGRkZNgOh2qAoUOHsh0C9R1Gjx4NPp8PV1dXxMXFCc1xSVVGE1ArsXPnTly8eBFxcXE0+bRgy5YtYzsE6ju5u7sjNTUVI0eOxM2bN6GgoMB2SCKL9gG1ApcuXUJgYCDOnTsnVKiPoih2zJ8/Hz169MD48eMhEAjYDkdk0QTUwv3333/w8fHBsWPHYGxszHY41HdycnKCk5MT22GIhDdv3kBBQQF8Pp/tUOqNw+Fg586dyM/Px+LFi9kOR2TRBNSC5ebmwtXVFWvXroWtrS3b4VCNoKSkBCUlJWyH0SSuXbsGPT29Om/fsWNHFBUVCZVeaUzHjx9H//79IScnBzs7u0rrExMT0atXL8jJyaFXr15CVZcJIVi4cCHU1dWhrq6OhQsX4ttZzaSkpBAREYFTp05h3759TfIZWjqagFooHo+HMWPGYPTo0fD19WU7HIpCeXk52yHUi5qaGubOnYtFixZVWsfj8TBq1CiMHz8e+fn5mDRpEkaNGsUUpQsJCcGZM2fw6NEjJCUl4dy5c9i1a1el46irqyMqKgoLFizAjRs3mvwztTQ0AbVAhBDMnDkTysrK+OOPP9gOh2rlDAwM8Mcff6Br165QVVWFr68vuFwuc0ezbt06tG/fHr6+vigtLcXcuXOho6MDHR0dzJ07F6WlpSguLoaTkxMyMzOhoKAABQUFZGZmQiAQYO3atTAyMoK6ujo8PDyYom+vX78Gh8NhEpudnR2WLVuGAQMGMPOw5eTkAPhSFXn8+PFQV1eHiooKevfuXWvdHgcHB3h4eEBHR6fSumvXrqG8vBxz586FtLQ0/P39QQjBlStXAADh4eGYN28e9PT0oKuri3nz5gnd5ezfvx/6+vpQV1fHiRMnICYmhlGjRlVbLLOtogmoBdq0aRPu37+PQ4cONVnzBEV97dChQ4iJicHLly+RnJyMoKAgAMC7d++Ql5eHtLQ0hISEYPXq1bhz5w4SExPx6NEj3Lt3D0FBQZCXl8f58+eho6ODoqIiFBUVQUdHB1u3bsWZM2dw/fp1ZGZmQlVVFbNmzao2jsOHDyMsLAwfPnwAj8fDhg0bAHxJCJ8+fcLbt2+Rm5uLnTt3QlZWtsGf98mTJ7C0tBQq/WJpaYknT54w67+eBdvKyopZ9/TpU8ycOROHDh1CVlYWPn36hNzcXEycOBEuLi74+PFjg+NqbWgCamHOnTuHTZs24ezZs3R4Zyvk4uICFxcXtsOoZPbs2ejQoQPU1NQQEBCAI0eOAPhSqG3lypWQlpaGrKwsDh06hOXLl0NTUxMaGhpYsWIFDhw4UO1xd+7cidWrV0NPTw/S0tIIDAzEyZMnq23O8/X1hampKWRlZeHh4cH0y0hKSiI3NxcvXryAuLg4evXqBSUlpQZ/3qKiokplS5SVlVFYWFjlemVlZRQVFYEQgpMnT8LV1RUDBw6ElJQUVq1aBQ6HA1dXVzg6OsLDw6PFNVc2FZqAWpBHjx5hypQpiIiIQMeOHdkOh2oC8+fPx/z589kOo5KvH6jU19dHZmYmAEBDQ0PoubPMzKtvDWgAACAASURBVEzo6+tXuW1V0tLSMHr0aKioqEBFRQVdunSBuLh4tc1n7du3Z36Wk5NDUVERAGDChAkYPnw4vLy8oKOjgwULFqCsrKxhHxaAgoICCgoKhJYVFBRAUVGxyvUFBQVQUFAAh8NBZmam0PclJycHdXV1AF9aL8TExDBnzpwGx9aa0ATUQrx79w4jR47Etm3baO0Rqtm9ffuW+fnNmzdMv8nXTVQAoKOjg7S0tDptC3xJbOfPn8fHjx+ZF5fLha6ubr3ik5SUxIoVK/D06VPcvn0bUVFR2L9/f72O8bVu3bohKSlJaGRbUlISunXrxqx/9OgRs+7Ro0fMOm1tbaSnpzPrSkpKmBnOJSQkcOzYMVy7dg3btm1rcHytBU1ALQCfz4enpyd8fX3h6enJdjhUE7Kzs6tySDDbtm/fjvT0dOTl5WH16tXV/h56e3sjKCgI2dnZyMnJwapVqzB+/HgAgJaWFnJzc/Hp0ydm++nTpyMgIIBJWtnZ2YiMjKx3fFevXsW///4LPp8PJSUlSEpKQkys5ssbn88Hl8tFeXk5BAIBuFwuc9dkZ2cHcXFxbNmyBaWlpUyysLe3BwBMnDgRmzZtQkZGBjIzM7Fx40ZMnjwZwJeZEM6dO4fbt2+Dx+MhMDBQKJEpKysjKioKQUFBiIuLq/dnbU1oAmoBNm/eDEIInaaFYs24ceMwbNgwGBoawsjICEuXLq1yu6VLl8La2hqWlpawsLBAz549mW3NzMzg7e0NQ0NDqKioIDMzE3PmzMHIkSMxbNgwKCoqol+/frh7926943v37h3c3d2hpKSELl26wNbWFhMmTKhxnwMHDkBWVhYzZszAzZs3ISsri6lTpwL48gzPmTNnsH//fqioqGDv3r04c+YMU9pk2rRpcHV1hYWFBczNzTFixAhMmzYNwJe7o61bt8LLywva2tpQUFCApqam0OTAnTp1wo4dOzBx4kQUFxfX+/O2Fhzy7dNTbURj1jVvSk+ePIGdnR3u3r0LQ0NDtsOhmljF3c+1a9dYjeNrBgYG2LNnDxwcHNgOpUUqKiqCiooKUlJS0KlTJ6F1EydOhJKSUotqjmvMaye9AxJhZWVlmDhxIlavXk2TD0W1IOfOncPnz59RXFyM+fPnw8LCAgYGBpW227JlC86ePYvY2NjmD1IE0AQkwoKCgqClpcU0C1AUVT8VD71++7p582aTnjcyMpJ5GDclJQVHjx6tchCGiooKQkND8dNPP7XJ54NoE5yIio+Ph4uLCx4+fFjlk9pU6xQcHAwAmDlzJsuRUM1p9uzZKCgo+K6Re82lMa+dtB6QCCopKcHEiRPxv//9jyafNoYmnrZp3bp16NGjByIiIvDjjz+yHU6zoU1wIiggIACWlpbw8vJiOxSqmX3+/BmfP39mOwyqmcnLyyM8PBwzZ86sdQ671oQmIBFz7do1HDt2jGmKodoWZ2dnODs7sx0GxQIbGxv4+vpi2rRplUo7tFY0AYmQgoIC+Pr6IiQkhJm6g2rZOBwOXrx4wXYYVAsRGBiI1NTUFtEX1BhoAhIhv/76KxwcHDBixAi2Q6GawOTJk6t9gPNb27Ztg7W1NaSlpZkn7L92+fJlmJmZQU5ODkOGDBGa/qa0tBRTpkyBkpIS2rdvj02bNjXWR6CamLS0NA4cOID58+fjzZs3bIfT5EQmAV24cAGdO3eGsbEx1q5dW2n9vn37oKGhge7du6N79+7Ys2cPsy48PBwmJiYwMTFBeHh4c4bdaKKjo3H58mV6saAAfJlTbenSpZgyZUqldTk5Ofjxxx/x+++/Iy8vD9bW1kJT4wQGBiIlJQVpaWm4evUq1q9fjwsXLjRn+NR3sLS0xK+//gpfX18IBAK2w2laRASUl5cTQ0ND8vLlS1JaWkosLS3JkydPhLYJCwsjs2bNqrRvbm4u6dSpE8nNzSV5eXmkU6dOJC8vr9Zz9urVq9Hi/14FBQVER0eHXLt2je1QqBqsXbuW6OjoEAUFBWJqakouXbpE7t69S/r160eUlZVJ+/btyaxZs0hpaSmzDwCSkpJCdu3aRSQkJIikpCSRl5cnLi4uVZ7D1taW2NraMu8DAgLIpEmThLbZtWsXsbGxYd4XFRURGRkZ8uzZM0IIIdra2iQmJoZZv3TpUuLp6cm8X7duHWnfvj3R1tYmu3fvZmKkREdZWRnp168fCQkJYTuUShrz2ikSd0D37t2DsbExDA0NISUlBS8vrzpPSBgTEwNHR0eoqalBVVUVjo6OLe6vvY0bN2LIkCGwtbVlOxSqGs+fP8e2bdsQHx+PwsJCxMTEwMDAAOLi4vjrr7+Qk5ODuLg4XL58ucoBJH5+fvDx8cGCBQtQVFSEc+fOVXmeyZMnV9nk9rVvi6HJy8vDyMgIT548QX5+PrKysqotlnbhwgVs2rQJly5dwosXL0Rqyh/q/3n58iXy8vIwbdo0/Pnnn2yH02REIgFlZGQI1c/Q09NDRkZGpe1OnToFS0tLuLu7M9PD13VfUZWVlYWtW7cyFSYp0SQuLo7S0lI8ffoUZWVlMDAwgJGREXr16oV+/fpBQkICBgYGmDZtGq5fv97g89QlAdVULK2iPs63xdIqCqkdP34cvr6+6NatG+Tk5BAYGNjgWKmms379ejg7O8Pb27vGYfnfli2vSVZWFkaOHAkdHR1wOBy8fv1aaH1tfYcV/Y4JCQmV+h0bSiQSUF24urri9evXSEpKgqOjIyZNmlTvY4SEhMDa2hrW1tbIzs5ugijrLzAwEL6+vlXOE0WJDmNjY2zevBmBgYHQ1NSEl5cXMjMzkZycDBcXF7Rv3x5KSkpYsmQJcnJyGnyenJycWvevqVhaRZXcb4ulVRRS+7ZY2tc/U6IjLS0N3bp1Q1BQELZs2YJ379599zHFxMTwww8/4NSpU1Wur6nv8Ot+x+7du1fqd2xwTN99hEagq6srVPAqPT29UkEqdXV1Zjrzn3/+GQ8ePKjzvhX8/Pxw//593L9/HxoaGo39Mert2bNniIiIwJIlS9gOhaqDcePG4datW0hLSwOHw8HChQsxY8YMmJmZISUlBQUFBVizZk21z3BUNRfYt9zd3eHu7l7jNt8WQysuLsbLly/RrVs3qKqqQltbu87F0r7+t0OJBnt7e1y9ehWzZ8+GhYUFLC0tYW5uDiUlJXTo0EHornXw4MEAvswpp6CgUGN9IS0tLcycORO9e/eucn14eDiWLVsGVVVVdOnSBVOnTsW+ffsAABEREejWrRvGjh0LMTExBAYG4tGjR/jvv/8AAKmpqRg8eDAUFRXh4OCAWbNmMXWgaiISCah3795ISUlBamoqeDwejh49ipEjRwptk5WVxfx89uxZdOnSBQAwfPhwXLx4Efn5+cjPz8fFixcxfPjwZo2/oRYtWoRFixZBTU2N7VCoWjx//hxXrlxBaWkpZGRkICsrCzExMRQWFkJJSQkKCgr477//sGPHjmqPoaWlhVevXtXpfOXl5eByueDz+UKF0wBg9OjRePz4MU6dOgUul4tVq1bB0tISZmZmAL5M8R8UFIT8/Hz8999/2L17N9Os5+HhgbCwMDx79gyfP3/G77///n1fDNXorly5gkGDBmHbtm0oKirCL7/8Aj6fjzt37iA6Oho7duzAmTNnAAA3btwAAHz8+BFFRUWwsbFp0Dlr6zusqd8R+PLHWZ8+fZCbm4vAwEAcOHCgbidutOEM3yk6OpqYmJgQQ0NDEhQURAghZNmyZSQyMpIQQsiiRYtI165diaWlJbGzs2NG/BBCSGhoKDEyMiJGRkZk7969dTof26Pgrl+/TvT19UlJSQmrcVB18+jRI9K7d2+ioKBAVFVVyYgRI0hGRga5fv066dy5M5GXlycDBw4ky5YtIwMGDGD2w1cjzJKTk4mVlRVRVlYmo0aNqvI8FaPgVqxYQQAIvVasWMFsFxsbSzp37kxkZGSIra0tSU1NZdZxuVzi6+tLFBUViaamJtm4caPQOdasWUO0tLSItrY2CQ4OJgDImzdvGu/Lor6bra0t2b17N/P+zz//ZH5n5syZQ+bOnUsIISQ1NZUAIGVlZXU+dllZGQEg9Dvz5s0bAkDoenTx4kWir69PCCFkypQpZOHChYSQ/3ft7N+/PwkLCyNpaWlEXFycFBcXM/v6+PgQHx+fWmMRmQTU3NhMQAKBgPTu3ZscPHiQtRgo0fTtMOym9vTpUyImJlavCxjV9L5OQHfu3CGDBw8mYmJiRF5enkhLS5Px48cTQhovAeXl5REA5P3798yykydPEnNzc0IIIf7+/mTGjBmEkP937TQ3NycnT54kcXFxRENDQ+gcixYtqlMCEokmuLbmxIkT4PP58Pb2ZjsUqg06ffo0SktLkZ+fj4ULF8LV1RUSEnRifFE1btw4uLm5Yffu3TA3NxeaK64u/Yp1UVvfYU39jtra2sjLyxMarVfXvkWagJoZj8fD4sWL8eeff0JMjH79bdWbN2+qLJR2584djB07tknPvWvXLmhqasLIyAji4uI19ltR7CssLISamhomT56MvLw8ZmAAAGhoaEBMTKzOfYtcLhelpaUAvgy75nK5zLqa+g6/7ncUCARC/Y76+vqwtrZGYGAgeDwe4uLiqn3OrZI637e1Mmw1wW3evJk4OTmxcm6KolqGr5vgTpw4QTp27EgUFBRI3759iZKSEvH29ma2XbZsGWnXrh1RVlYmcXFxNR4X3/Qrfp0Caus7rOh35HA4lfodX7x4QQYOHEgUFBSIvb09mTp1KpkyZUqtn5NWRG1GHz9+ROfOnXHp0iVYWFg067mplqGi6aI1PJ9TWFjIPH9ENR4nJyc4Ozvj//7v/1g5f12unZ6enjAzM8PKlStr3I62ATWjdevWwcXFhSYfqloTJkzAhAkT2A7juz18+BB6enoICwtjO5RWZ926dQgKCsKnT5/YDoURHx+Ply9fQiAQ4MKFC4iMjISbm1ut+9EE1Ezy8vKwc+fOWv8ioKiWjBCCffv2wdraGgUFBbC2tmY7pFbH0tISw4cPx/bt2yutmz59epV9i9OnT2/SmN69ewc7OzsoKCjA398fO3bsQI8ePWrdjzbBNZM///wT//77r8gWmuJwOEhJSYGxsTGmT58OXV1dLFu2jO2w2hw7OzsAqDRJaF5eHlRUVER64EpWVhYmTJiA69evo7y8HHZ2drh69SrbYbVKiYmJcHV1RWpqarOPYGzMa6fo/ja3Inw+H8HBway12dbXzp07mz350AJs1SOEQFNTE7NmzWI7lCoRQrB3716Ympri6tWrKC8vh6SkJL3bb0Ldu3eHgYEBMyNCS0UTUDOIjo6GpqZmtXMwUbQAW03u3r0LPp8vkvO2vXnzBra2tvD390dRURFTQE1RUREDBw5kObrWbfbs2di2bRvbYXyfWsfJtVLNOQzbwcGBHDhwoMmOX1WhNC6XS+bMmUO0tbWJtrY2mTNnDuFyucw+69evZ4qShYaGCk0ZM2nSJBIQEEAI+VII8OupZQghlbadMWMG+eGHH4i8vDzp378/ycrKInPmzCEqKiqkc+fOJCEhoc6fpa0XYDt79iw5e/as0DJXV1cCgJiamrIUVWUCgYBs376dyMvLEwkJCaFhveLi4uTXX39lO8RWj8fjER0dHfLo0aNmPW+rK0jXmj179gz//vtvkz1cWF2htNWrV+POnTtITEzEo0ePcO/ePabm0IULF7BhwwbExsYiJSUFly5d+q4Yjh8/jqCgIOTk5EBaWho2Njbo2bMncnJy4O7ujl9//fW7jt+WCrC5urrC1dWVeZ+dnc3czaWmpoLP57MVGuPVq1ewsbHBggULUFxcXKkWjbS0NHx9fZs9rn/++QcmJiZQUFBo1KapwMDAamd2XrNmDX7++edGO1d9SEpKYvr06S36LogmoCa2bds2+Pn5MaUkGlt1hdIOHTqE5cuXQ1NTExoaGlixYgUzQ21FUTJzc3PIy8t/d1Gy0aNHo1evXpCRkcHo0aMhIyODiRMnQlxcHJ6ennj48OF3Hb8tFWB7/vw5nj9/zrz/+uIiKSmJxMRENsISsnr1aty/fx/FxcVVrtfS0oK5uXkzRwUsX74cs2fPRlFRUa1DgK9duwY9Pb3vPueSJUuwZ8+eWrfz8/ND586dISYmJjSTQYW//vqLqSk1ZcoUZrYC4EvRuSFDhkBOTg5mZmZCfzD6+fnhxIkTyMvL++7PwgaagJrQp0+fcOTIkSYdAlldobTMzEzo6+sz2+nr6yMzMxNA5aJkX2/XEFpaWszPsrKyld5XJImGaksF2KZNm4Zp06YB+DJtyv/+9z+UlZUB+FKi4XuqrdalamZd/O9//8Po0aMhJydXaZ2MjAz8/PyY94QQpl+oqVUUcRNFVlZWCA4ORs+ePSuti4mJwdq1a3H58mWkpaXh1atXWLFiBbPe29sbPXr0QG5uLlavXg13d3emoKaWlhZcXFywd+/eZvssjYkmoCa0b98+DBs2DDo6Ok16nqoKpeno6AiNFHvz5g0Th7a2tlCH9ps3b6o9try8vNAkg41RmbG+2kIBtszMTIwZMwa3b9/G3bt3sXHjRmzfvl3oLoPH42HZsmVCQ2Ar9tPQ0ECnTp2wZcsWZl1gYCDc3d0xfvx4KCkpYd++fTUWDhsxYgS2bt0qFJelpSVOnz4ttExBQQHHjx9nEuXXBAIBIiMjERAQgAEDBkBOTg6vXr3C7du30bt3bygrK6N37964ffs2s4+dnR2WLl2K/v37Q0FBAa6ursjNzYWPjw+UlJTQu3fvSuWjv2VkZIRXr17B1dUVCgoKKC0tRVhYGLp06QJFRUUYGhpi165dAL78/jg5OSEzM5N5Tqbij7PalJWVwdvbG2PGjAGPx6uxee5rs2bNwtChQyEjI1NpXXh4OH766Sfm93nZsmXMXVJycjISEhKwcuVKyMrKYsyYMbCwsGCqmpaUlCAvLw8LFy5Ely5dsH79+ka5s2suNAE1EYFAgG3btjX50OvqCqV5e3sjKCgI2dnZyMnJwapVq5h/KB4eHti3bx+ePn2Kz58/1zhctqI/JTExEVwut8masNpyATaBQABXV1dYWVmhX79+sLS0xJ9//on58+dXumvh8XiYPXt2pf0yMjJw+fJlbN68GTExMcz2kZGRcHd3x8ePH+Hj41Nj4bBJkybh4MGDzPtHjx4hIyMDI0aMqBRzXl4e/vrrLwBfmoElJSUBfPljQVpaGgcOHEBISAgzHc+IESPg7++P3Nxc/PrrrxgxYgRyc3OZ4x09ehQHDhxARkYGXr58CRsbG/j6+iIvLw9dunSpdUj3y5cv0bFjR5w7dw5FRUWQlpaGpqYmoqKiUFBQgLCwMPzyyy9ISEiAvLw8zp8/Dx0dHRQVFaGoqKhOfySWlJTAzc0N0tLSOH78OKSkpGrdpy6+7eO0srLC+/fvkZubiydPnsDQ0FBoSqOv+zhXrlyJoqIidO/eHb/99pvQ/7+WgCagJhITEwMFBQX079+/Sc9TWlqKRYsWoV27dmjfvj0+fPiAP/74A0uXLoW1tTUsLS1hYWGBnj17YunSpQC+zCU1d+5c2Nvbw9jYGPb29tUe39TUFMuXL4eDgwNMTEyabGhtUFAQZGVlsXbtWhw8eBCysrLMoAkNDQ2cOnUKAQEBUFVVxd27d3H06FFm35UrV8LIyAj6+vqwtbXFb7/9hh9++IH5rP7+/hgyZAiMjY3Rr18/AGiyPrmGiI+PR3Z2NpYvXw4xMTHIyspCVVW1ym2lpKSYfqCv95OSkoKhoSGmTp0q9N3Y2NjAzc0NYmJiyM7ORnx8PFatWgUpKSkMHDhQqPLwyJEjkZycjJSUFADAgQMH4OnpWelCKxAI0KlTJwBfEpyuri5TibOiuXny5Mno1q0bJCQkcPHiRZiYmGDChAmQkJCAt7c3zMzMhGZM9vX1hZGREZSVleHk5AQjIyM4ODhAQkICY8eObVA/4ogRI2BkZAQOhwNbW1sMGzYMN2/erPdxgC/Nuj/88AOMjIwQFhYGcXHxBh2nKt/2cVb8XNHHWV3/J/Clj3PJkiWYO3cujhw5An9//0aLq1k02ni6Fqaph2E7OzuT0NDQJj0HVX+iWIDt2LFjRFxcnCgrKxNxcXEiLi5e5azFAIiUlBRTgOzr/SpeCgoKzGzrK1asIOPGjWPOU5fCYdOmTSPLly8nfD6f6OjokNu3b1eK19HRkQAg06dPJ4QQoq+vT2JjY8mDBw9IaWkpsbW1JSEhIcz2a9euJe7u7kLH8PT0ZCoff1v989uh+LGxscTIyKjW77Eijgp///036du3L1FVVSXKyspEUlKSLF26lBBCyNWrV4murm6txyTky/eooaFBVFRUSEZGRqV1dSm8VmHAgAEkLCxMaJmlpSU5duwY8z4nJ4cAIDk5OSQiIoJ06dJFaPvZs2eT2bNnE0IIkZaWJk+ePCFcLpdoaWmRkJCQOn+uhqLDsEXcixcvEB8fTwvOiQhRL8DWoUMHdOrUCR8/fsSFCxeYO9Wq8Hi8KvereBUWFuLvv/9mtvm6YFldCodNmjQJhw4dwuXLlyEnJ8fc2VTYvHkzYmNjYWRkhODgYKF1PXv2ZO6Wvj7vt/2RwJd+R11d3Wo/5/cqLS3FmDFjMH/+fLx//x4fP36Es7Nzgwu5DRs2DIsXL8bQoUPx/v37Ro312z7OR48eQUtLC+rq6ujWrRtevXrF3PFUrP+2j1NaWhpTp07FkSNHGjW2pkYTUBPYuXMnpkyZAllZWbZDERnVFWBTUFCocRBEYxD1Amx9+vSBoqIi1q1bhwEDBiAuLq7SNpKSkkLNhoQQof1KSkrA5/Px+PFjxMfHV3meuhQOs7GxgZiYGObNm1dpVu6HDx/il19+AQA8fvy4zhdxZ2dnJCcn4/DhwygvL8exY8fw9OlTuLi41Gn/huDxeCgtLYWGhgYkJCRw/vx5XLx4kVmvpaWF3Nzces0ovWDBAowbNw5Dhw5FTk5OvePhcrkghKCsrAxcLpcZHThx4kSEhobi6dOn+PjxI4KCgpg+TFNTU3Tv3h0rV64El8vF6dOnkZSUhDFjxgD40sf5xx9/ID8/H6NGjcKNGzeYJNsS0ATUyAghOHXqFHx8fNgORaR07NiR6fD99tWxY8cmPfeFCxfw6dMn5OXl4fTp09DW1m7S89WXuLg4oqKikJiYCD09PaELZcXko1ZWVvjzzz8xY8aMKvfr1KkT2rVrh59//rnGi+qhQ4cQFxcHdXV1LF26FJ6enpX6wyZOnIh///1XaHRXYWEhM4T4+fPnVY7mqo66ujqioqKwceNGqKurY/369YiKikK7du3qfIz6UlRUxJYtW+Dh4QFVVVUcPnxYqL/LzMwM3t7eMDQ0hIqKSp1HwS1btgxubm5wcHCo17M3w4YNg6ysLG7fvg0/Pz/Iysrixo0bAIAffvgBCxYswJAhQ9CxY0fo6+sLDbpYvXo1Ll++DFVVVSxatAgnT56EhoYGgC/PPunp6aFTp06YMGEC9PX1ReJh5TprtMa8Fqap+oASExOJoaEhEQgETXJ8qnXr2rVrlX1AFf0ljc3Dw4MsX75caFl4eLjQ9EsCgYC0b9+eACD79u1rkjhaqmXLlhFfX9967RMdHU1sbGyIhYUFMTIyInp6ekRDQ4MoKysTeXl5IiMjQ8TFxQmHw2H+/9e1X8fT05NoaWk15KPUWWNeO0WnIbyVOHPmDNzc3OrdxkxRwJc+mar+gv3eh4UrxMfHQ01NDZ06dcLFixcRGRmJRYsWMes/f/6M4OBgzJw5k1nm7e2Nd+/ewcPDA5MmTWqUOFoDQgiePn0qNIS6LjZv3lxlM2t1ZGVlsWHDhirXZWVlMVMjpaSk4M6dOygsLER5eblI9XNWhzbBNbKKBERR9fX69etqZ41orAeAayocFhMTAw0NDWhpaWHcuHEAgP379+PYsWPgcDiIjo6u1H/XnG7evFltP+L3cnJyqvK4a9asqXafnj17Ij09HVOnTsWhQ4eq3L+qmRnq8yzajBkz8PnzZ3h5eVW5nsfjYdq0aVBUVIS9vT3GjBkDMzOzBg83b3aNdi/VwjRFE1xqairR0NAg5eXljX5sqvVbvHixULPL1y9XV9dmjyc5OZk5/6dPn5r9/K2ZnJxctUPtARAxMTESGRnZoGMHBQURf3//Ro74/6HDsEVUZGQkXF1dG/UhNapt4PP5CAkJqXYE09WrV5u1c5nL5cLU1BQA8ODBAygpKTXbuVurvLw8DBs2DBwOR2go/LfU1dWRlpYmNGiiPtzc3HDmzJkWMRqOJqBGRJvfqIZKT09Hfn4+5OTkhCb5rOhLLCkpQVJSUrPEQgiBpaUlAGDTpk1VTqBJ1U15eTnmzZsHCQkJqKurIzY2FsCXORarYm9vjw8fPnzXfG5du3YVmjFDlNEE1Ehyc3ORkJAABwcHtkOhWiB9fX28ffsWDx48EGq/r7ibDg0NZZJCU5s9ezZSUlIwdOhQ5rkfqn4OHjwIRUVFSEpKYtOmTeDz+RAXF8evv/6KsrIyFBUVoXPnzkL7/PHHH7h8+TIz9L6hOBwOcxck6mgCaiRRUVFwcHCgD59SDaajo4O8vDxwuVwAX0oblJeXQ1JSEpMmTWqWpt2zZ88iODgYCgoKQpOaUrVLSEhAp06dwOFwMGHCBGZAiYODA7Kzs1FeXo6NGzcyo9MqnvWRkpLC7du3hUYjfq+WkoBqHKdXXl6Os2fPIjo6Go8ePcLHjx+hoqICKysrODk5wc3NrdGG+l24cAFz5swBn8/Hzz//XOl/xqZNm7Bnzx5ISEhAQ0MDe/fuZYamiouLw8LCAsCXBx7Pnj3bKDHVx5kzZ/Djjz82+3mp1mXJkiXMzzIyMuByuVBXV2+Wc2dkZGDUqFEAvlRfpX2Ztfvw4QO8vb1x5coVoeVGRkY4efIkunfvXu2+np6eyM7OFDb9NgAAIABJREFUxvjx46GiotKocfXr1w/v3r1DamoqM3GsSKpudMKOHTtIhw4dyLBhw8jq1atJREQEiY2NJREREWT16tVk2LBhpEOHDmTHjh3fPRKivLycGBoakpcvX5LS0lJiaWlJnjx5IrTNlStXSHFxMSGEkODgYOLh4cGsk5eXr/c5G3MkR3FxMVFSUiK5ubmNdkyqbbK1tSW2trYEANHR0SEAmnziXEII4fF4RFJSkgAg165da/LztWSlpaVk9uzZRExMTGjkmqKiIjly5Ajb4TF++ukn8tdffzX6cZvlQdQXL17g3r17aN++faV1o0ePxpIlS5CVlYWNGzd+dxK8d+8ejI2NYWhoCADw8vJCZGQkunbtymwzZMgQ5ud+/fqJVN2LS5cuoVevXlBTU2M7FKoVqRiMYGxs3OTn6t+/P8rKyhAQEABbW9smP19LFBYWhtmzZwuNYBMXF8f8+fMRFBQkcg9+urm5YcOGDZg7dy7boVSr2m+suidvv6atrV2n7WqTkZEhVCpZT08Pd+/erXb70NBQODk5Me+5XC6sra0hISGBRYsWNftINDr6jWoKFfOtmZubN+l5Kqqs9urVi6nBRH1x9+5djB07ttKs4T169MCcOXOgqKgIDoeDqKgoiImJgcPhoLy8HElJSUhOTsbevXtZqz01dOhQ+Pj4ICcnp0nn3fse9UrZ5eXl2Lt3L5KSkmBoaAg/P79mfxr64MGDuH//Pq5fv84sS0tLg66uLl69egV7e3tYWFjAyMio0r4hISEICQkBAKam+vcihCAqKgrLly9vlONRFPn/n9+o6IPp0qVLk53r5s2bzF/v9ZkepjV79+4dxo4di1u3blVaJyMjA0lJSbx48UKo+BshBOXl5SgrK2Oq2EpKSmL+/PnMTBPNTVZWFg4ODjh//nylmc1FRb1Gwc2dOxfx8fGwtLTEgwcP4OHh0ShB6OrqCv2FkZ6eXmWtkEuXLmH16tU4e/as0F8VFdsaGhrCzs6u2uqJfn5+uH//Pu7fv8/MJvu9Xr9+DSkpKRgYGDTK8ai2bfPmzcxdSMV0/SYmJk1yrtzcXAwePBjAl0EHFWW12yIej4fp06dDTEwM2traTPJRVlbGyZMnQQiBra0tuFwuCgsLUVhYiIKCAuZVWFiIkpISlJeXQ1xcHF5eXvj48SNryafCgAEDcO/ePVZjqFFNHUR//fUX4fP5zPvBgwczP/N4PKKsrNwoHVFlZWWkU6dO5NWrV8wghMePHwttk5CQQAwNDUlycrLQ8ry8PMLlcgkhhGRnZxNjY+NKAxiq0lgdaceOHSOjRo1qlGPVl7y8PHn58iUr525uN27cIKampmyH0SwyMzMJAGJqakoAkOzs7EY/B5/PJ4qKigRAg6d8qc23lU6rExAQQNTV1Zt8Fudv8fl8smPHDiIjIyM0mEBCQoIsXbpU6NpHCCH79++vcQodSUlJ0q5dO3Lr1q1m/Rw1uX79Ounbt2+jHrMxByHUmIDWrFlDbGxsSFxcHCGEkCVLlpAffviBBAQEEFtbW+Ll5dVogURHRxMTExNiaGjITD2/bNky5h/H0KFDiaamJrGysiJWVlbM3Fj//PMPMTc3J5aWlsTc3Jzs2bOnTudrrC/xt99+a7Kp8tsyACQlJaXa9d+WX24tYmNjyb59+5gp+AFUuhASUvv3U5tvy2p/KzU1lSn93VB1SUBpaWlERkaGvH//vk7HnDRpEgkICKjTtlu3biW9evUiUlJSQiW+b926xYww/Prl4OBA8vPzCSGEcLlc4uvrSxQVFUm7du2IlZVVjXO3ycnJERcXF2Z/UVFYWEjk5OQIj8drtGM2WzmGxYsXw8vLC3PmzIGGhgbWr1+Pe/fu4d9//8WsWbMa9bkXZ2dnODv/f+ydd1gU1/rHv8vSd5e29CKCgEhRVEBQEeu1G42KXTCxY2JLbCQWxJKbmGC5iu0qaoxdiIloNPYoIiqgoIjSwYaA1KUs7+8PfsxlXMoKK0X38zzzsDtnzpl3htnzzjnnLUNY+/z9/ZnPFy9erLFe9+7d8eDBA5nJ8b7cuXNHpg5kVbSWcOpyZEtAQADjwFj1t7Ge8e9SlVbbyspKIq12U5OamgqhUAh9fX2Zt21sbIzvvvsO58+fR1ZWFtzc3CSMm0xMTHD27FkcPHgQ169fh5aWFogIs2bNQmhoKDPdVpUBtco3qwoOhwM1NTVs3rwZX375ZYtLw8Ln89G2bVs8fPiw2acDa0RaTXX69GlycnKinTt3ykz7NSey0OJisZg0NDQoKytLomzjxo1kbGxMfD6fbGxs6OLFiyQWi2nDhg1kaWlJOjo6NHbsWMZ3qOqNc8+ePWRmZkYeHh40aNAg2rp1K6vdjh070smTJ4mI/Rbs7e1Nc+fOpSFDhhCfzydXV1d6+vQpU+/8+fNkY2NDGhoaNGfOHOrVq1e9b6fl5eW0ePFiEgqFZGFhQdu2bWO9Fb87Clm1ahVNmjSJ+T5mzBgyMDAgDQ0N8vDwYE2r1iWvh4cH81bJ4/HoyJEjdPnyZSYp1+TJk4nD4ZCqqirxeDz64YcfaMiQIbRlyxaW/I6OjnTq1Kk6r7ElUP1ZUVNTIwsLC9bbtaGhIfn6+lJJSQkR1Xx/9u3bx0oiRyT5fMyePZt69OjBtHvq1ClycnIigUBApqamtGrVKqaumZkZASAej0c8Ho9u3rxJRER79+4lW1tb0tLSon/961+UnJzM1Pnrr7+offv2pKGhQb6+vvU+YxcuXCBVVVXicDjE4/GYUUptz83OnTtJUVGRlJSUiMfj0bBhw+q8r8XFxTRt2jSJ0Yq2tjbNnTuX3N3dmWPz8vJIWVmZHB0dJY4fP348zZkzh8aNG0e//vor8fl8pozL5ZK/v3+jR6QfEm9vb9q1a5fM2muyKbj8/HzatGkT+fr60vbt2+nNmzf07bffUs+ePen+/fsyE6I5kMVNfPToEVlYWEjsf/z4MZmamlJGRgYRVSqXp0+fUmBgIHXr1o3S0tJIJBLRzJkzmWnMKgU0ZcoUKigooKKiIgoODqbu3bsz7cbGxpKmpiaz5vVuB6Ojo0O3b9+msrIymjhxIo0bN46IKtfGBAIBnTx5ksrKyigwMJAUFRXrVUA7duyg9u3bU2pqKr1584Z69+79Xgpo7969lJeXRyKRiObPn0+dOnViyuqS991rIyKWAqrp3EePHiVXV1fme1RUFOno6DCddkvl3WelW7duZGVlxergkpKSyNbWluVU+O79kUYBaWhoMO3GxMTQ5cuXKSYmhsRiMUVHR5O+vj6dPn2aiGqeggsJCaF27dpRXFwclZWV0dq1a5lO/PXr18Tn8+n48eNUWlpKP//8M3G53HqfsXf/r0T1Pzd1TcGJxWIKDAwkFRUVlhLhcDgUEBDATGd+/fXXNHPmTDpx4gR16NCBdWxVRtrqfdzx48fJwcGB8vLyGIfd8ePHU3Z2Nk2aNKlFK6CtW7fSjBkzZNZekymgwYMH07hx4ygoKIjGjRvHzBfHxMSQp6cnzZs3T2aCNDWyuIkHDhxgRWSoIiEhgfT09OjChQusuVdbW1u6ePEi8z0zM5MUFRWprKyM+cFXNyrIy8sjdXV15i1zxYoVrPS/73YwX375JVP2559/Uvv27YmoMsWym5sbU1ZRUUGmpqb1dg59+vRhRbo4f/78eymg6uTk5BAAys3NrVfed6+NqH4FVFxcTFpaWoyRyuLFi2nOnDl1Xl9L4N1nxdPTk6ytrZnOsGph/pdffqGRI0cy9RqigKoW22tLqz1//nxasGABEdWsgAYNGsRaYxWLxaSmpkbJyckUHBzMWuyuqKggExOTBimg6tT03NSkgC5fvkwGBgYSo5fRo0fTt99+y4yuRCIR7dmzR8KYgMfjkampKW3dupVSU1MJABUXFzPt//XXX2Rubk5ERD169KCxY8cyZQkJCS1aAYWHh5OTk5PM2muyfEC3bt3C4cOHMWvWLBw4cAA3b94EADg6OuLKlSuffJj2yMhIODs7S+y3srJCYGAgVq9eDX19fYwfPx6ZmZlISUnBqFGjoKWlBS0tLXTo0AFcLhcvX75k6lZ3yBUIBBg6dCiOHDkCAPjtt98wadKkWuWpHrVCXV2dWUPIzMxktcvhcKQK9/5uvfdJCy0Wi7Fs2TK0a9cOGhoajJl61Vx6XfI2BFVVVYwbNw6HDh1CRUUFfvvttxbr+1Cdd5+VuLg4FBcXM+Vv3ryBhoYGVqxYwbp378vVq1chEolYabVv376NPn36QE9PD5qamggKCqrzHCkpKZg/fz7z/Oro6ICIkJGRUeMzVv27tEjz3FSXx8XFBRwOB3369GF+R46Ojnj69CmIiDGhfvjwIYRCIVRVVTF9+nQUFRVBVVUVmzZtQkFBAQoKCqClpQUjIyPGtzEvL485V15eHgQCAYDKdZXevXszZQ25zqakU6dOiI+PZz1XLYU6FdDAgQMxZcoU7N69G97e3hJGAtOmTfugwrV07ty5AxcXlxrLJk6ciBs3biAlJQUcDgdLly6FmZkZwsLCkJuby2wikYjl8/TuIuaECRPw22+/4datWxCJRKyQRNJiZGSE9PR05jsRsb7XVa+6f1ZqaiqrnMfjscKSVE8bffjwYYSGhuLixYt4+/YtkpOTmXPLgpoWe729vfHrr7/i77//hrq6Otzd3WVyrg9N9WfFxcWF5Y8zfPhw5OXlYf369XXeu7r+FwcOHEBycjJ4PB7zMlN13hEjRiAtLQ1v377F7NmzmXPUdH/NzMywc+dO1vNbXFyM7t27SzwrRCQRPUAa6ntuxGIxQkNDoaCggLZt2yIyMhJAZRK3sLAwEBFiYmKgqamJZcuWgcfj4aeffsLdu3eRnZ0Nc3Nz7N+/H9u2bUOXLl2waNEi8Hg8FBYW4tmzZ7C3t4e2tjaMjIwQHR3NyBUdHc2k137399SQ62xKVFVVYWtry7qelkKdCujXX3/FyJEjkZOTgylTpmDDhg1NJVeLp7y8HNHR0TWOAuPj43Hp0iWUlJRAVVUVampqUFBQwOzZs+Hn54eUlBQAldEYQkND6zzPkCFDkJKSgpUrV2LcuHENsogaOnQoHjx4gJCQEJSXl+M///kPq4OqDS8vL2zZsoVJlrZx40ZWuZOTE44cOYKysjJERkbixIkTTFl+fj5UVFQgFApRVFTEivIsDQYGBkhMTHyvcnd3dygoKGDx4sWtYvQDSD4rBgYGrHInJyc8fvwYO3bsYO1/9/o7deqE2NhYREVFQSQSYfXq1QAqHaWrRjxz5sxhKZb8/Hzo6OhAVVUVEREROHz4MFOmp6cHBQUF1jlmz56NDRs2IDY2FgDw9u1bHD9+HEDlMxYbG4tTp06hvLwcW7ZskeoZe5fanpuqkDaHDh3Cw4cPQURQUlLCxo0bIRaLkZWVBQcHB8ycOZOJmP/DDz+gqKgIurq66N27NwoKCvD06VN4e3vDy8sLDx8+xMmTJyESieDv74+OHTvC1tYWADB16lQEBAQgJycHjx8/xu7du+Hj4wOg8nexb98+PHr0CEVFRVi7du17X2dT4+LiwijrFoXMJvNaGY2dx4yKiiJbW9say6Kjo8nFxYX4fD5pa2vT0KFDKSMjg8RiMW3atIlsbGyIz+eTpaUlLV++nIjq9rv44osvCABFRESw9uOdOf7qc+Pvzq2HhYWRtbU1YwXn5uZGBw4cqPMay8rKaMGCBaSjo0Nt27aVsIJ79uwZubq6Eo/HoyFDhtBXX33FrAHl5+fTiBEjiM/nU5s2bSg4OPi95N2xYwcZGhqSpqYmHT16VKI8JCSEzMzMSFNTk3788Udm/9q1ayXW0loy7z4rzs7O5ODgwKxNqKioUM+ePen7779nrfG8e3+IiAICAkgoFJKpqSkdPHiQtcYxbNgwibWT48ePU5s2bYjP59PQoUPJ19eXtYb3/fffk66uLmlqajK+gAcOHCAHBwfGcq76mmT1Z0waKzgiyf979edGX1+fcZatvmlpaZGmpiZ99tlnFBcXR6NHj5Y4pnv37uTt7S2xv7ql34ULF6h9+/akqqpKnp6elJSUxJRV9wPS19enTZs2seRev349GRgYkJGREW3fvp0AUGpqaj3/7eZj165dNHXqVJm01WRGCERE+/fvp169epGOjg6pqqqSlZUVTZw4kR49eiQzIZqDxt7EPXv20JQpU2QkTdMiFovJyMiILl269F71ZOGc+KEJDg6WWIxvTXh6erKs1aKiohrUTkVFBWPM8CFC8n8oEhMTa3T67Ny5MyUmJlJFRQWFh4dTv379JI4ZPHhws1jnxsXFkYKCQov+Xdy/f5/s7Oxk0laTGSGsWbMGa9euxaBBg7Bo0SKYmJhgwoQJaNu2LXr16lWrc+inwJ07d2o0QGipnD9/Hrm5uSgpKWHWE9zc3JpbLJlSVFSE7du3Y+bMmc0tSqOoCmYJVDpTNoSqtNr9+/dv0eH4gUqH23HjxoHD4cDS0pJZq9DX18eFCxcgFovxww8/wMvLCwoKCnBzc8Pff/8NAJg0aRISEhJARDh79mydCeBkyenTp1FSUoKcnBwsXboUw4cPb9GO4/b29khOTkZ+fn5zi8KmLu1kYGDAcjRLSEggBwcHIiI6e/Ysde7cWWaasKlprBbv2rUr/fPPPzKS5sOzatUq0tHRYZw+w8PDiYho1qxZjLNh9e2LL75g6hYXF1NSUhKdPHmSANCWLVvIz8+PJk6cSB4eHmRlZUUODg6Mf1JzcO7cOVJXV6cRI0a06DfR+vD09GT5sNQUhqc+QkNDCQDx+XwqLy//AFK+H7U9Y66uroxPTdWmoqJCP//8M5WUlNCxY8eoffv2rHIlJSWaN28eZWZmUkpKSo3t8ng8SklJ+aDXNHDgQNLQ0CBtbW0aOXIkZWZmftDzyQI3Nze6evVqo9tpsik4fX19VqeSn59PhoaGRFQ5jdOQTKQthcbeRB0dHXr16pWMpGlZvHr1ijgcDikqKhKXyyUOh0NqamqkoaFBGhoaEsEbqzq7ioqK5ha91ePp6UmKiorMfX1f0tPTmbofIohpY/njjz9IKBRKOIlOmTKF3rx5Q0FBQRJx2gQCAa1cuZKys7ObW/xWzeTJk2v1AXsfmmwKbvDgwZg6dSru3buHyMhI+Pj4oF+/fgCA3NxcaGpqynQ01lqoCskuFAqbW5QPAofDwYwZM6CkpASxWAwiQnFxMRN6vnosrCpcXV1bXBys1kpVGob3paysDBYWFgCAK1eutJgkZAkJCXBwcACHw8GwYcPw5s0bAJWWWbGxsVi3bh3OnDkDoVCI2bNnIzMzE/r6+ggMDERhYSHy8vKwZs0aaGtrN/OVtG6MjY2RmZnZ3GKwqUs75ebmko+PD+nq6pKuri5NnjyZeQt59uwZHTt2TGaasKlpjBZPTEykNm3ayFCalklZWRlt2rSJ1NTUmPAkNW0cDofc3Nzo3r17DZoykvM/UlNTicPhEFCZFuB9cHZ2JgBSR4v+kLx9+5ZGjRol8awYGhpSaGgoLV68WGIkbWlpSQcPHmzx4ZNaK4GBgTKJXtOkVnAfK425iTdu3GAFMvzYefnyJU2YMIHU1NRqVULVNy6XS7169aLg4GD5tEkDqLqP+vr6Utf57rvvCIBMO4f3RSwW0+rVq1lTiABIVVWV1qxZQz4+PqSgoMAq69ixI505c6ZFrFV97Bw/fpw+//zzRrfT5AooMTGRfv/9dzpy5AjduHGDicvUmmnMTTx27BiNHj1ahtK0DsLDw6lDhw7E4/EkFoZjYmLIz8+PLC0ta1RKxsbGNG/ePIqMjJR3NnVw5MgR5p516dJFqjrXrl1j/g+yzPsiLSEhIaSlpSUxKv78889p+PDhEs+Ch4cHXb9+Xb5m2MT8888/rJiQDaXJFFBmZiZ5enoSh8MhDodDXC6XtLS0iM/n03fffdeqH6DG3MTAwED66quvZChN60EsFtOuXbtIQ0ODsdaqKdBhfn4+nTp1ioYMGVKj0QKXy6WePXvSvn37mJQUciqNEKruUfWAl7WRlZXFHJ+WltYEElYSFxdHtra2Ev9Xe3t7cnd3l9g/bNgwio6ObjL55EiSlJQkk6WDJjNC+PLLL2FnZ4eMjAykpaXhyy+/xLJly3Dv3j3cuHED33//vTTLTB8dmZmZDfbPaO0oKChgxowZSE5OxtSpU8HhcDBw4ECJ4/h8PkaNGoU///wTxcXFqKiowOPHj/Hdd9/BysoKYrEYN27cwLRp0yAUCsHhcGBsbIx58+YhMjISYrG4Ga6uZeHg4FBneUVFBWN0EBoaKlWA2caQm5uL4cOHg8PhwM7ODo8fPwZQGYfN2toaABAbG4tbt26Bw+FgypQpTFDQM2fOoGPHjh9UPjl1Y2RkhBcvXjTYyOWDUJd2EggELJ+KoqIixgw7JSWFjIyMZKYJm5rGaPHJkydTcHCwDKVpvSQnJzd42qegoIBCQkJo2LBhNa4vKSgoUI8ePWjv3r01Jv37GKk+AqrPyKd///4E4IOmnSgrKyM/Pz8JIxQlJSXS09Nj7VNWVqb58+fTixcvPpg8chqHUChstPtIk03BWVlZsULuPHjwgKytrZnvfD5fZoI0NY25iX379mXlopEjGyoqKig+Pp5WrlzJyolTfTM0NKQ5c+Ywieyag0GDBsnEn6ImqiugusLK/PLLLwSArKysPshU+PHjx0lTU1NiXefdFwVNTU3y9/ennJwcmcsgR/Y4Ojo2OLxTFU2mgHbv3k36+vo0b9488vX1JT09Pdq+fTsRET18+JA6duwoM0GamsbcRFtbW4qNjZWhNHJqo6CggEJDQ2nEiBESScSqOsXu3bvT7t27P4hjcF1J9ohqTgTXGHr16sVcW23Xc+/ePeaY6knTGkvVC+a79/jd0Y+hoSFt27aNioqKZHZuOU3DwIED6ezZs41qo8nWgKZPn46jR48yKQV+++03zJkzB0BlIq1r1641YvKv9fIprwE1NTweDyNGjEBoaCgKCwtRUVGBJ0+eYM2aNWjfvj2ICDdv3sSMGTOgr68PDocDQ0NDzJ49G+Hh4ay4aq2Bffv2MZ9rcnTOz89nUoDEx8dDVVW1UefLzs7G4MGDweFw4OjoiISEBIljxGIxrKyscPjwYZSWluL58+fw9fWFmppao84tp+lpcc6oMlNlrYyGavH8/HxSU1Nr1RaArZV79+5R586dic/nk5eXF40bN478/PwoKCiI7OzsaOTIkRIm4lWburo6qaqqkrGxMSskf1WE7/3795OZmRkJhUIKCAggosr0AkpKSqSoqEg8Ho8Z8Xt6etLu3bspLi6OVFRUSEFBgXg8HmlqalJERATp6+uzTM1PnjxZ72zBqlWraOzYsazUAnfu3GHKAdCTJ0/I0NCQAFCPHj0Yh9OqlAY//PAD6enpkaGhIZ0+fZr+/PNPsra2Jm1tbVq3bh3TVllZGS1ZsqRO52KgMgJ1WFiY3Ln4I8LPz4/8/f0b1UaTjYDq47fffmtM9VbJ8+fPYWxsLA8708SUlpZi5MiRmDJlCrKzszF27FicPHkSAKCiogJtbW2cPn0aBQUFjJXPggULmARjRUVFEIlEyMzMxJo1a6ClpYUZM2bg7t27AIAbN24gPj4ef//9N/z9/fHo0SMMGjQIK1aswLhx41BQUCCRUbJDhw4ICgqCu7s7CgoKkJubCxcXFwiFQvz111/McQcPHsTUqVPrvcbff/+dSfsMVEa0rs6CBQvw4sULeHl5wcrKilX24sULiEQiZGRkwN/fHzNmzMChQ4dw9+5dXL9+HWvXrsUvv/wCDQ0NKCkp4d///neNloa9e/fGzZs3UVFRgXv37mHQoEENSoIop2XS0kZAjXqy1q1bJys5Wg3y6bfmITw8HGVlZViwYAGUlJQwZsyYWtOhV70c+Pr64tGjRyAiFBUV4ezZs/j888+hqKiIt2/fYs+ePRgzZgwAYM+ePUzna2dn16j0xd7e3jh06BCAyimu8+fPY+LEifXW69mzJ2JiYphreFeGs2fPwsDAgJVWuwolJSX4+flBSUkJ48ePR1ZWFubPn49nz55h+PDhEIlEWLRoUY3h+EeOHIkHDx6AiHD58mW4u7vLX7A+UlqaAmpUAouHDx/KSo5Ww6tXr6Cnp9fcYnxyZGZmwsTEhNUxmpubS1X39u3bWLZsGR4+fIjS0lJwuVyMHz8e/v7+2L59O3766ScAQEREBCIiIgAAEyZMwFdffQUzMzPo6emhrKwMSkpKUp1v8uTJ6NChAwoLC3Hs2DF4eHjAyMio3nqGhoZ4/fo1AEBdXR2FhYUoLy9HUlISc8yTJ09qVA5CoRBcLhcAUFhYCAC15ntSUFCAt7c3Vq5cibZt20p1TXI+DvT19fHq1avmFoNB6hFQTk4OUlNTkZOT8yHlafGUlpZCRUWlucX45DAyMkJGRgaIiNmXmpoKoNJQoaioiNn/4sULVt2JEydixIgRSEtLw9u3bzF79mwQESwsLODr6wugMpJ0UVERwsLCoKurCxUVFWRlZeH+/fv466+/oKysDA6HAxcXF2RmZuLt27cAUKMyMDExgbu7O06dOoWDBw9iypQpUl9nWVkZAEBHRwdAZeR1GxsbAMCRI0egoaFR4zUClVN0XC63RmXH4XAwePBgvHz5EmKxGP/973/lyucTRFlZGaWlpc0tBkOdCqisrAwrVqyAkZERdHV10bZtW+jq6sLY2Bh+fn7Mj+VTory8XOo3YTmyw93dHYqKitiyZQvKyspw6tQpZrTSqVMnxMbGIioqCiKRCKtXr2bVzc/Ph46ODlRVVREREYHDhw/XeA41NTUMGjQI9vb22LZtGyoqKhAQEABzc3N06NABABAZGYmEhAR888034HA4+OqrrxAVFYXLly+zfg9Tp07Fv//9bzx48ACff/651NdZ1TlURTXo3LkzAKBt27a4f/8+xGLSuunlAAAgAElEQVQxzp07h6tXrwIAgoODMXjwYGRkZGDz5s0sL3eBQIB169bh7du36N69OyZOnAh9fX2pZZHz8aGkpNSiLEPrVEBz5szBrVu38Ouvv+LVq1coLS3F69evcejQIYSHhzMm2Z8S5eXlLTr17seKsrIyTp06hf3790NHRwdHjx5lOnYbGxusXLkS/fv3h7W1NXr27Mmqu337dqxcuRICgQD+/v7w8vKS6pwcDgezZ8+Gqakpnj9/js6dO6O4uBgdO3aEs7MzBAIB8vPzUVhYiL59+zKjJGdnZ7x48QLJyckYNWoU1NXVpb7OqlxLVaFtnj59iv79++P48eM4c+YMtLS0sGXLFnA4HKxbtw4+Pj6s/EyGhobYtm0bACAmJgYrVqxgRk1y5CgqKrYoBVSnGbampmatka9zcnJIU1NTZuZ4YWFhZGNjQ+3ataMNGzZIlItEIvLy8qJ27dqRq6srJSUlMWXr16+ndu3akY2NDZ07d06q8zXUlHDHjh00c+bMBtWVI1u8vb1bRO6b5ORk+uGHH8jBwaFGc2YdHR3y9vamq1ev1pvrZvDgwQSAZs2aRcD/0mq/fPmS3Nzcamzf3Nycjh492iyRsOW0Lh4/fsyKZtMQmswMW01NDc+fP6+x7Pnz5412gqtCLBbD19cXYWFhiIuLw2+//Ya4uDjWMXv37oW2tjaePn2KhQsXYunSpQCAuLg4HDlyBLGxsTh37hzmzp37QQNZyqfg5LyLubk5lixZwliSFRcXY+XKleDz+RAIBMjOzkZwcDA8PT2hoqICDoeDLl26YMuWLcjIyGC1VbW2s3PnTgDAwIEDoaioCAMDA4SHhzPHWVhY4Ny5cxCLxUhOToaXl5f8uZRTLy1tCq7OuaQlS5agT58++PLLL9GpUydoamoiLy8P0dHR2Lt3L5YtWyYTISIiImBlZQVLS0sAwPjx4xEaGgo7OzvmmNDQUGZuf8yYMZg3bx6ICKGhoRg/fjxUVFRgYWEBKysrREREwN3dXSayvYt8Ck5OfQwaNAhxcXE4ceIEEyk8LS0NAwYMQEJCAioqKnD//n3cv38f8+fPBwBoa2tj2LBhePToEautKl8noFLRHT58WG4mLafBtLQpuDp70oULF8LOzg4HDhzAH3/8gYKCAvD5fNjb22Pfvn01huFvCBkZGTAzM2O+m5qa4vbt27Ueo6ioCE1NTbx58wYZGRksc1NTU1OJt8qaiI+PR+/evVn7vLy8MHfuXBQVFWHIkCESdXx8fFBeXo7S0lKJukDlmtm4ceOQlpZWo+XT4sWLMXz4cMTHx2PWrFkS5d999x369++PqKgoLFiwQKJ8/fr16N69O27evIkVK1ZIlAcGBsLJyQkXL15EQECARPnOnTvRvn17nDlzBps2bZIoP3jwIMzMzHD06FHs2LFDovzEiRPQ1dXF/v37sX//fonys2fPQl1dHdu3b8exY8ckyq9cuQIA+Omnn/DHH3+wytTU1BAWFgYAWLt2Lf7++29WuVAoZDrj5cuX49atWwCA5ORk9O7dG6ampozvzYIFCxAVFcWqb2Njg127dgEAZs6ciSdPnrDKnZycEBgYCKDSjDo9PZ1V7u7ujg0bNgAARo8ejTdv3rDK+/Xrx6QnUVNTg52dHTZs2MDUGTZsGJO+oGfPnigqKsKrV6+QlZWFkpIS5OTk4ODBgxL3DKg0yXZ1dcUXX3yB8vJy9OrVizG5rkL+7DX9s1dFS3r2Bg8ejOLiYlb5sGHD8M033wCofLl/8eIFq/+Spt/z8fFBVlYW4zcnK+p9lR84cKDMFE1zs2vXLuZBaKgFn4KCAssUWI6cdxGLxSgsLER+fj5yc3NRUFCAW7du4dtvv62znoqKCkpKSiT2FxUV4cqVK0wnWh0FBQWm3vPnz2FqavpePktyPi2IqGWNnmtbHJI2ZHdjQ3sTEd28eZP+9a9/Md/Xr19P69evZx3zr3/9i27evElElbGshEIhVVRUSBxb/bi6aOhC2ubNmz/ZbKgtmdLS0iZLz1BcXExxcXF08OBBmj17NnXt2lUidUFNm7KyMrVr145GjRpFP//8M924cYOysrJYcQWrR8MGQCYmJpSbm0tpaWl04cIFCggIoGHDhpGlpSUpKyvXe04ul0umpqY0YMAA8vPzo99//50SExPlBgufKElJSWRubt6oNmRphFDrCMjX1xcaGhqYMmUKPD09WeFnnj9/jqtXr+LAgQPIz8/H9evXG6UEXVxckJCQgKSkJJiYmODIkSMSvhojRoxAcHAw3N3dceLECfTt2xccDgcjRozAxIkTsWjRImRmZiIhIQGurq6NkqcuFBUVP0n/p5ZKcXEx9uzZg7Vr16JTp064cOFCo9ssLS1Famoq7t+/j3/++QcRERF48uSJxNTHu3C5XJiamsLBwQE9e/ZEt27dYGdnx0TplgYOhwNVVVXGtDojIwNaWlqIjo5G//790b9/f4k6RITc3Fw8ffoUd+/eRXh4OKKiopCUlIS8vDykp6cjPT291nujo6ODdu3aoWvXrnB3d4eTkxMsLS3B5/OlkllO66GsrKxlrWHXpZ3OnDlDQ4cOJTU1NeLz+WRkZER8Pp94PB599tln9Oeff8pME1ZF7rW0tGSiEX///fcUGhpKRJVvnWPGjKF27dqRi4sLPXv2jKkbEBBAlpaWZGNjI3Wui4Zq8V27dtH06dMbVFeO7MjNzSV/f3/S0NBgImDr6upKVbesrIwSExMpJCSElixZQr169SJ9ff16RxMcDodMTExowIABtGrVKgoLC6P09HSZRov29PQkR0fHGs+/devWBrdbXFxMjx8/pmPHjtHChQvJw8ODDAwM6r1mAKSmpka2trY0duxY+vnnn+natWv08uXLjzIiPABKSEiosYzH47H6ndZIXFwc2draNqqNJktIV0VpaSnFxsbSP//8Q3FxcR/F8L2hN/G///0veXt7y1YYOVLz4sULWrhwIamrq0tk5+RyuVRaWkpisZjS0tIoLCyMVq5cSf379ydjY2PicDj1drYGBgbk6elJS5cupdDQUEpKSmryzKsVFRUsmbS1tZnPgwYN+iDpEcrLyyk9PZ0uXLhA69ato+HDh7/3NF///v2Zab5nz561yn6iLgUkDZcuXaLevXuThoZGjVNdSUlJ1Lt3b1JTU6P27dtLZFb++eefycDAgAQCAU2bNo1EIlGDZamJ6OhocnBwaFQbTa6APkYaehMPHDhQZ4ZMOR+GxMREmjZtGqmqqkrVKda2CYVCcnd3pwULFtCxY8coISGhXufQ5qBPnz4suf38/Kht27YEVKbBfvPmTZPKU1FRQdnZ2XTnzh0KCgoib29v6tSpE2loaEh133V0dMjFxYVmzZpF+/fvp+joaMrPz2+wPB/qpaCxCuj27dt04MAB2rlzZ40KyM3NjRYuXEhFRUV04sQJ0tTUZDLfnjt3jvT19enhw4eUnZ3NvAjJkrt375KTk1Oj2pArIBnQ0Jv422+/0bhx42QsjZyaSE9Pp59++ons7e2Jy+VKNYLhcrnUtWtXmj17Nv36668UFxcn07TVH5off/yRfvzxR3rw4IHEtaWlpdGMGTOY7zdu3GhucVkUFxdTfHw8BQUFkZWVFSkpKZGCgoLU03zt2rUjExMT4vF4ZGhoSAEBAcw036pVq2j06NE0adIkEggEtHv3bkpMTCQPDw/i8/nUr18/mjt3LvNyOGTIENqyZQtLPkdHRzp16lSd11BdAV2/fp1MTU3p8uXLEmX1ceHCBQkFFB8fT8rKypSXl8fs69mzJ+3YsYOIiCZMmEDLly9nyi5evEgGBgbM9/Pnz5ONjQ1paGjQnDlzqFevXrR7926p5Kni9u3b5OLi8l513kWugGRAQ2/iH3/8QYMGDZKxNHJqIjg4+L1GN2pqasyPubXi6elJnp6eREQS16ekpEQVFRV06tQpZl/17K4tAbFYTF26dKE1a9ZQSUkJPXv2jCwsLOjcuXP0/fffk4qKCgUEBFBAQABZWVmRiooKqaioSP0/7tixI61YsYKOHTtGnTt3poULF1JJSQldv36dBAIBo4COHj1Krq6ujFxRUVGko6NT72i3SsmEhYWRqakp3b59W6JMGmpSQKdOnZJYf/H19aV58+YREVHHjh3pyJEjTNnr168JAGVlZdHr169JIBDQyZMnqaysjAIDA0lRUfG9FdCFCxeoT58+71XnXVpMRtRPEWNj41rDE8mRLUOGDEFkZCRu376NX3/9FfPnz4eLiwt4PB5UVVWhoaHBcsgsLi5GfHx8M0osW7y9vQH8LzVDWVkZPv/8c4waNQqpqangcrlYs2YN3NzcWox3+507d/D69WusXLkSysrKsLS0xIwZM3DkyBEoKCigZ8+e8PPzg5+fH0JDQ8HhcCASiRAeHg4zMzNkZ2fjzp072LlzJ7p06QIdHR1WMNWYmBisX78eXl5euH//Pn755ReoqKjAw8MDJSUlCAsLw6xZs/D27Vs8evQI9+/fB1Dp6Dpu3DgoKyvXew3Hjx/HrFmzEBYWJlOL2oKCAmhqarL2aWpqMkkC3y2v+pyfn4+zZ8/C3t6eSaj49ddfw9DQ8L1lqMqr1VJoQfZ4rYOWllHwY0ZXVxe6uroAAFdXVyarKBEhIyMD9+/fx927d3Hjxg3ExMQgKysL2dnZzSmyTNmwYQOCg4Nhbm7OXFdISAhu3ryJ7t27o7i4GN26dcPt27fB4/GQlJTU7Nl6U1JSkJmZCS0tLWafWCyGh4cHzM3NWZ2muro6RCIRysvLmXoWFhYS9c6ePYvVq1cjISEBe/fuRWpqKo4fP45169bBxcUFT548wcuXL1FaWors7GyWw3mXLl2Y9pSVlXHp0iU4Ojqie/fu6Nq1K9q3by9hJh8YGIipU6fCwcFBpveGz+cjLy+PtS8vL49Jw/5uedVngUCAzMxMVrQYDofDpOx4H1paRud6R0DHjh3D/PnzsWvXLgn/l7lz534wwVoqenp6yM3NbVFJnT41qn58w4cPx+rVq3Hx4kW8evUK2dnZCAoKam7xZIaRkRFUVFRw//599OnTh9nfo0cPlJSUQElJCffu3cPy5ctRWloKExMT/Pnnn80oMWBmZgYLCwvk5uYyW9UbfGPrVflI2djYYPLkySgtLUVYWBieP3+OiooKTJo0CRMnTkRGRgYuXryI2bNnQ11dHUZGRuBwOCgtLUV8fDxOnDiBRYsWwdPTE4aGhlBQUACHw2FG06ampti7dy+mT5+OxMREmf3W7e3tkZiYyEqLHh0dDXt7e6a8ehr26OhoGBgYQCgUwsjIiBWih4gkQvZIQ6tSQD/99BOWLFkCAAgKCoKrqytr+qkq/tGnhIKCAgwMDOTTcC0QLS0tqKmpNbcYjUJNTY11DcuXLwdQGUOsOh07dmQ+r1+/HpcuXQJQGffrq6++agJJa8bV1RUCgQA//PADiouLIRaL8fDhQ9y5c0em9czNzeHs7IzVq1ejtLQUt27dwpkzZ8DhcGBsbIx+/fphx44dMDExga6uLlavXg2qXPNGTk4O7ty5g127dsHHxwdOTk7Q1NRkkvndu3cPOTk52Lt3L9q1a8dEMAeArl27wsXFBbNmzcL+/fsRHR3NUigVFRUQiUQoKysDEUEkEjEKzMbGBk5OTlizZg1EIhFOnz6NmJgYjB49GkBlEsO9e/ciLi4Oubm5CAgIwNixY7F8+XJYW1vjwYMHCAkJQXl5Of7zn//UmBW3PjIyMlqUAqrTCMHS0pLi4+OZ7ytXriRLS0tKTk4mIiI+ny+zxaimpjELaa6urlKF+5Ejp7EUFBQQALKwsKClS5eyFuSDgoJYx75+/Zr4fD4BIBsbm2az/svIyKDx48eTgYEBaWlpUbdu3ejChQu0atUqlgtDUlISAWBMqmurR0QSdYmInj59Sj179iQ+n099+/alGTNm0BdffME6Zu3atQRAagdSAPTw4UOKj4+nbdu2kUAgIBsbGzI0NJTKSKImFwF3d3fGmi8pKYk8PT1JVVWVbGxsJPyANm3aRPr6+iQQCMjHx4f2799PysrKpKamRk5OTmRmZsZYwbm5udGBAwfe63/j5ubWaOvJJrOCEwgEEk5vW7duJTMzM3r8+DEJBAKZCdLUNOYmjhw5kk6cOCFDaeTIqZ2qKA1FRUUSnduLFy9Yx5aXl1O/fv2Y8idPnjST1E2Pl5cXrVy5krUvODiYevTo0ei2xWIxAaCUlBQSi8WUkZFBFy9epA0bNtBnn33GWPTVp6AUFBTIxMSE+vbtS8uXL6eQkBB6+vRprdZ5AQEBxOVymfrq6urk5OREoaGhZGRkRJcuXXqv62jTpg0lJiY26l40mQJycHCg+/fvS+zfu3cvGRoakrKysswEaWoacxN9fX0lfAzkyJEF/v7+5O/vz9q3f/9+AkCbN2+mEydOMCbnAIjH49UYEmfTpk1Mp/W+b8mthYiICHr69CmJxWIKCwsjFRUVunfvHlNeWFhI3bp1o+Dg4EafKzo6mlRVVaV2Ws7JyaE7d+7Q7t27adq0adS5c2epAtYClZEvunbtSjNmzCBXV9daR1pcLpd27twptUxisZiUlZUbHV2hyRRQlVNcTRw6dIgsLCxkJkhT05ibuG7dOlq2bJkMpZEjp5LqfkBVlJWVEQDS0NAgIiKhUMjqjGqLTXj37l3mmHHjxn10sdt+//13MjU1JTU1NbK2tqb//ve/TNm5c+dIXV2dRowYwYqacO3aNeLxeDVutXHixAnS0dGhzZs3ExGRnZ1djfUPHToktewikYiePHlCJ06coG+++YY8PT3JyMhIKmfr6puqqippaGjQ999/z3JwrYlXr16RUCiUWsbakDuiyoDG3MR9+/bR1KlTZSiNHDmV1KSAiCpnIwBQdnY2PXr0iACwFFFkZGSN7b19+5YJOmpoaFhvJyWnZVA1zVc9DqA0W11hdqKiosjR0bHRsskdUZsZuS+QnKZm69atAAB/f3/Y2tqiR48eePPmDdq3bw8AcHZ2rtFcWENDA8+fP4eXlxdevHgBDQ0NxjlTTsulytq2uoVddZSUlKChoQFFRUUIBALY2NigR48eNWZqrqKlmWADUvgByZFEroDkNDWenp4AgC1btgAA4+9TPb1z9+7da6zL4XBw9OhRJpV1ly5dmBTQclouz58/BxFBWVkZmpqaUFJSgoGBAQYNGoQ1a9bgxIkTeP78OfLy8hAfH48bN27gl19+qbU9uQL6SJArIDkfCqFQCKFQKLGfw+Fg4MCBqKioQGJiIjQ1NTF//nwQEaZPnw4AuHv3LqNkasLb25sJVbRw4UIMGDAAYrH4g1yHnMajo6OD6dOnIyAgAKdPn8bLly/x4sULhIWFYfny5RgwYAATKUQaWqIC4hARNbcQzYGzszMiIyMbVJeIoKamhuzsbKirq8tYMjlyaubx48fo0KEDRo0ahVOnTkEsFjPZLYcMGcJEDXj58iX09fVrbUckEsHR0RFPnz6FQCBAYmLie3Vkclonc+bMgaOjY6Mj2DSm73wXqUdAKSkp+P3333H48GHW9inC4XBgYmKCtLS05hZFzieEra0tAOD06dMAKlOAV/0Gq6dZbt++Pep6r1RVVcWTJ08wd+5c5OfnQ09PD1evXv2AkstpCaSlpbW4EZBUCmjDhg3o0KED/P39sWPHDmb7mOJuvS8dO3ZEVFRUc4sh5yNj+fLlTPidmpgxYwYAIDw8HAAwYcIEaGpq4vfff8e5c+cAALm5uZg/f36d5+FwOPjPf/6D0NBQAEDv3r3x3XffyeIS5LRQ7t+/j06dOjW3GGykMZUTCoUUGxsrM9O7lkBjTQkDAgLom2++kZE0cuRUUpsZdhWvXr0iAOTs7Mzsi4mJYcL1fPnll4xJ7t27d6U6Z3p6OikpKREA6tq1KyuVdmpqKg0cOLDR3vNympeMjAwSCoUy8QVrcjNsoVCItm3bfjgt2ApxcXGpN8CiHDmyRk9PD+rq6oiMjGSCZzo6OsLFxQVJSUmYOHEiVFRUAFQGzpQmkrOJiQkKCwvh4uKCu3fvQl1dHenp6SgsLES/fv1w4cIFTJw4sc5pPTktm8jISDg7O7PSTrQEpFJAgYGBmDlzJiIjI5GamsraPlWcnZ1x7949phOQI6epqJoqO3nyJLPv/PnzAICBAwfiwYMHzP7qaRzqQklJCREREVi5ciXKy8thZmYGDw8PpKamoqKiAjExMdi9e7cMr0JOUxIZGQkXF5fmFkMCqRRQaWkp/vrrL7i6uqJt27bMVj151KeGjo4O9PT0PqoMnHJaB1XrO4sXL2b2aWtrY/bs2SgvL8eZM2ewdOlSAMDNmzffK23KmjVrcO3aNQCVawYlJSUAgKKiIixatAgZGRmyugw5TcidO3fg7Ozc3GJIIJUCmjt3LtavX4+8vDyUlZUx26eelE0+DSdH1piamtab6VJdXR3GxsZIS0uDSCRi9ldFS1i8eDFWr14NbW1tAMCUKVOQlZUltQypqalQVVWV2F9SUoIpU6bIp+JaGUSEO3futN4RUHl5OaZNmwY+nw8ul8vaPmVkaQ8vRw5QmeRRmhHLTz/9BADYtm0bs09RURH79u0DUOl0+vDhQ6bM1tZWKsURERGBGTNmsBRbFeXl5YiIiKhVvvj4eDg5OUEgEEBBQQFr164FAFy5cqVB6aPlyIaUlBQoKyu3OBNsQEoF9M0332Djxo3yN593kI+A5DQXXl5eAIDVq1ez9vv4+IDP5+PYsWPgcDj48ccfAQBv3rzBokWL6m03LCyM5eD6LoWFhfD19cXLly8lyv7973+jT58+yM/PR0VFBb7//vv3vKrGUVpaijFjxqBt27bgcDi4cuUKq5yIsHTpUibaxNKlS1l9WlRUFLp27Qp1dXV07dr1o3GzaKmjH0BKBbRlyxasXr0afD4fbdq0YW2fMl26dEFMTAzKysqaWxQ5HwkLFizAggUL6j2Oy+Wic+fOKCwsxJs3b1hlVR1v79698c033zC/08DAwHo71VWrVuHu3buYN28etLW1IRAIJI4pLCyEj4+PxP6UlBTY29vXK3tjKC8vr7O8Z8+eOHToEAwNDSXKdu3ahZCQEERHRyMmJgZnzpzBzp07AVQqr88++wyTJ09GTk4OvL298dlnn30UywxVFnAtEmlsta9cuVLr1lqRlS17hw4dakzaJ0dOQ6jPD6g6169fJwA0d+5cibJOnToRAPrnn3/ozZs3rJD90iYwKy8vpwsXLtCYMWNIVVWVeDwe0waXy2UleuvTpw8pKCiQiooK8Xg8mjBhAvn5+RER0eXLl8nExITWrVtHQqGQzM3NWblzRCIRLV68mMzMzEhfX59mzZpFRUVFrLobN24kAwMDmjx5slSym5iY0OXLl1n73N3daefOncz3PXv2ULdu3YiI6Pz582RsbMzykzEzM6OwsDAiIsrKyqJhw4aRQCAgZ2dn8vPzk0mm1aagT58+zHXIgib3A/L09Kx1+9RxcXGRrwO1ApKTk8HhcGp9g169ejUmT54MoHIRns/n1xmok8/nIzEx8YPIKi09evQAAGzfvh1A5TTb7t27ER4ejosXLwIA+vbtC21tbWZtCAAGDBggVftcLhf9+/fH8ePH8fr1a2zfvh3dunUDl8uFWCzGtGnTmIgMly5dgoeHB7Zt24aCggIoKyuz2nrx4gWysrKQkZGB4OBgzJw5k7EgXbZsGZ48eYKoqCg8ffoUGRkZ8Pf3Z9XNzs5GSkoKdu3a1cC7BcTGxrIiAXTq1AmxsbFMWceOHVl+Mh07dmTKfX19wePx8OLFCwQHByM4OLjBcjQlFRUVuHv3bosdAdWqgNatW8d8XrlyZa1bY8nOzsaAAQNgbW2NAQMGICcnR+KYqKgouLu7w97eHh07dsTRo0eZMh8fH1hYWMDJyQlOTk5NPm/r7OwsXwf6yGjTpg0KCgoYI5vevXtjz549rGMKCgpgaWnZHOIxcDgcDBo0CEDlc2hiYoJ58+bB398furq6mDZtGkpKSrB9+3b4+PjA0dERAHDt2rX3juPI5/MxdepUhIeHIyUlBTNmzACHw8GkSZOk9oVbu3YtVFRU4OnpiaFDh+LYsWMgIuzatQu//PILdHR0IBAIsGLFChw5coSpp6CggDVr1kBFRQVqamrvJXd1CgoKoKmpyXzX1NREQUEBiEiirKo8Pz8fYrEYJ0+exJo1a6Curg47Ozt4e3s3WI6mJCEhATo6Oi022GytCig9PZ35nJaWVuvWWDZu3Ih+/fohISEB/fr1w8aNGyWOUVdXx4EDBxAbG4tz585hwYIFyM3NZcp//PFHREVFISoqCk5OTo2W6X2Qj4DkNDUikQiHDx9G3759cenSJQCVqRhKSkpQWlrKjNyq1jfmzZuH0tJS3Lx5k2lj0qRJEmtH0mJiYoJdu3YhOTkZJ0+ehIJC/RMp2tra4PF4zHdzc3NkZmbi9evXKCoqQteuXaGlpQUtLS0MGjQIr1+/Zo7V09Or0Sz8feHz+cjLy2O+5+Xlgc/ng8PhSJRVlQsEArx+/Zpxzq2i+ueWTEt1QK2i1idnx44dzOd9+/bVujWW0NBQ5m3C29sbISEhEsfY2NjA2toaQGUuHn19fdYD2px06tQJjx49QnFxcXOL8kmyceNGtGvXDgKBAHZ2dkykaLFYjG+++Qa6urqwtLRkErhVkZSUBE9PTwgEAgwYMIDlJ1N9us7Pzw/Xr1/HvHnzwOfzMW/ePACVo4+nT5/i9u3bMDQ0ZE3XnT59Gh07dgRQOQVSJaNQKISXlxeys7MBVCqSyZMnQygUQktLCy4uLjA1NYWNjU2t19u7d29MnjwZkyZNwuXLl2tcJK8yilFSUmJ+x9OnTwefz2eCjwKAnZ1doyxbTU1NpX7hy8nJQWFhIfM9NTUVxsbG0NXVhZqaGmJjY5Gbm4vc3Fy8ffsWBfH3ORcAACAASURBVAUFzLGyCh9jb2+P6Oho5nt0dDRjNGFvb4+YmBjW/YiJiYG9vT309PSgqKgo8VLeGoiIiGix028ApDNCiI2NpaCgIFq/fj0FBQXJNDCppqYm87miooL1vSZu375Ntra2JBaLiYjI29ubbGxsyNHRkRYsWEAikUiq88pyIa1Xr170xx9/yKw9OdJz7NgxysjIILFYTEeOHCF1dXXKzMykHTt2UPv27Sk1NZXevHlDvXv3JgBUVlZGRERubm60cOFCEolEdPXqVeLz+TRp0iQiIkpKSmId6+npSbt372adFwAlJCQQEZGlpSX99ddfTNmYMWNow4YNREQUGBhI3bp1o7S0NBKJRDRz5kwaP348EREFBQXRsGHDqLCwkMrLyykyMpLevn1b5/V6enqSpaUl2dnZEZfLZRkXVG0eHh7M8RUVFaSqqkoA6NWrV0RE5OHhwRy7aNGiBt/7mmSruk/e3t4sIwQul0uLFy+mkpISunbtGqmrq9OjR4+IiOjrr7+msWPH0suXL4moMjjquXPnmLomJiZSyyASiai4uJhMTEzo/PnzVFxczBgW7Nixg2xtbSk9PZ0yMjLIzs6OduzYQUREJSUl1KZNGwoMDCSRSERbt26lNm3aMAYbXl5eNGHCBCosLKRHjx6RmZlZizdCqKioIGtra7pz545M25Vl31mnAqqoqKBp06aRgoICtWnThtzc3MjMzIy4XC75+PhIHVm1X79+ZG9vL7GFhIRIKBwtLa1a28nMzCQbGxu6desWa19FRQWJRCKaOnUqrVmzptb6O3fupK5du1LXrl2pTZs2UskuDZs2baLp06fLrD05DadTp04UEhJCffr0YToXokorpyqlkpKSQlwulwoKCpjyCRMmNFgB+fn50bRp04iIKC8vj9TV1Sk5OZmIiGxtbenixYtMvczMTFJUVKSysjLau3cvubu7U3R0tNTX5+npSWvXrqXnz5+Tjo5OjQrI3d2dVSc8PJwAkKOjIxFVdtLVj686/82bNykjI0NqWWqSrTYFZGJiQgEBASQUCsnMzIwOHDjA1CsuLqbly5eThYUFCQQCsrW1pc2bN7PqSou5ubnE/UhKSiKiyv7s22+/JW1tbdLW1qZvv/2W1Yfdu3ePunTpQqqqqtS5c2e6d+8eU/bq1SsaMmQIYwW3ZMkS6tu3b4PvVVMQFxdHpqamMomAXZ0mU0BBQUFkYWFBERERrP0RERHUrl071g+8odjY2FBmZiYR/U/B1MTbt2+pc+fOdPz48Vrbunz5Mg0dOlSq88ryJj59+pT09fWpvLxcZm3KkY7g4GDq1KkTaWpqkqamJnG5XNqzZw+1b9+eNSp9/Pgxo1Ru3bpFurq6rHaWLVvWYAUUGxtLmpqaJBKJaP/+/dSzZ0/mODU1NRIIBIx8mpqapKKiQunp6VRaWkqrV6+mDh06kJGREX377bf05Zdf0owZM2q93uqy3Lp1i0mjUH1zcXGRqNehQwcCwPyWr1y5wqozfvx44nK5NHz4cKnv/afMkiVLaOrUqc0tRp2sX7+efH19Zd5uk5lhHzx4EFu2bJFYxHJxcUFgYCAOHjzYwIm//zFixAjGpDE4OBifffaZxDGlpaUYNWoUpk6dijFjxrDKnj9/DqDSyzkkJAQODg6Nlul9adeuHQwMDHD79u0mP/enTJU11rZt2/DmzRvk5ubCwcEBRAQjIyPWPH31yO1GRkY1rknURn1rEHZ2djA3N0dYWBgOHz6MiRMnMmVmZmYICwtj1jdyc3MhEolgYmICJSUlrFq1CnFxcbh58yb++OMPXL9+HU+ePJHq+t3c3DB+/HgJI4CaTM2rjBV69+4NoNK1ovpv7ejRoxCLxbh06VKd5uefKo8fP2bWiCIiIrB3716MGjWqucWqk9DQUIwcObK5xaiTOhVQXFxcrb4+np6eiIuLa7QAy5Ytw4ULF2BtbY2LFy9i2bJlACqtN6ZPnw4AOHbsGK5du4b9+/dLmFtPmjQJjo6OcHR0RFZWVrNldRw5cmSNBhRyPhyFhYXgcDjQ09MDUGksUxX/zMvLC1u2bEF6ejpycnJY1pXm5uZwdnbGqlWrUFpaihs3buDMmTO1nsfAwKBen5+JEydi8+bNuHbtGsaOHcvsnz17Nvz8/JCSkgIAeP36NWMIcPnyZTx48ABisRgaGhpQUlJ67wX3vn37QigUsqzEalJAhoaGmDhxIoqKirBnzx68fPmSZcBA/7/4rqCggHv37r2XDE3J+vXrwefzJbbBgwd/0PPm5+fj888/B4/Hw7hx47B48eIaX5ZbCpmZmXjy5EnL99Wsa3ikoaFR5/CpvvKWjCyHkUREd+/eJSsrK5nPt8qpmxUrVpC2tjYJhUJauHAh9erVi3bv3k1lZWW0YMEC0tHRobZt29K2bdtY02rPnj2jnj17Eo/Ho/79+5Ovr2+tU3A3b94ka2tr0tLSoq+++oqI2FNwREQpKSnE4XBoyJAhLPnEYjFt2rSJbGxsiM/nk6WlJS1fvpyIiA4fPkw2Njakrq5O+vr69NVXX1GvXr3qjITw7nTgvn37yN3dnezt7YnD4RAAsrW1rbFuSUkJM+XG5/NrnL5TVFSkVatWvd8/QU6LY8eOHczzLGtk2XdyiGq3w1RXV8eff/5Zq6nm8OHDWdMYrQlZR7ImIpibm+PcuXOws7OTWbtyPi2qpsjeDaRZH+np6bC1tUVhYSEMDQ2Zqel32bx5MxYsWAAFBYVaHUjt7e1ZkbTltD4GDRqE6dOnSyxZyAJZ9p01h7z9f/T19fHFF1/UWS6nEg6Hw0zDyRWQnIbSUEdqU1NTnDlzBn379pVwqKzO119/jW+//RZlZWVQVVWtMe3Co0ePkJOTw+QTktO6ePv2LW7evInjx483tyj1UucaUHJyMpKSkurc5PwP+TqQnMYSGBiIPXv21LjOcf369Trr9unTB3369EFxcXGtjtocDgd///03AMDCwgLGxsZQUVFhHVNRUSETJ3M5zUNYWBh69epVYyTzloZUwUjlSIeHhweePXvG8piWI+d9KSgoqHHz8PCot+7OnTuxb98+Vtibd/Hw8ICVlRUePXqEo0ePol+/flBXV2cds3jxYnmakVZKSEhIi7d+q0KugGSIkpIShg4dit9//725RZHTSpk8eTITlbshWFtbw9vbW0KhvEvVGtPQoUPxxx9/ICAgQCLeWlWgUzmth5KSEpw/fx7Dhw9vblGkQq6AZMzIkSNZ8bbkyHkf0tPTm2QEbWJigs8//xx5eXk4dOgQFi5ciKtXr0IoFDLHXLp0qVWsI8j5H1euXIG9vT0MDAyaWxSpkCsgGTNw4ECEh4ezonXLkdMS+fXXXwEAU6dOhVgshqurK548ecJy5q4ePFVOy6c1Tb8BcgUkc3g8Hjw9Pet0bJQjpyWgqqrKOOhWpQHX0dFBdHQ0OnfuzCxiV0WXkNOyKS8vR0hISIt2kH0XuQL6APj4+CAoKKi5xZAjp16WLFkCLpeLbdu2MaN2BQUFXLp0CQkJCRgxYgSeP3+OFStWNLOkcuojNDQU7dq1Y1LXtAbkCugDMGLECKSnp7fokCZyWibu7u5wd3dvsvNxOBycP38eADBkyBBmv5aWFgwMDHDq1CkoKipi48aNiIuLg729/Xs7yb4PO3bsgIGBAfh8foMT5jUn9aV+/xAMHjwYwcHB2Lp1KxwdHdGzZ88mO3djkSugD4CioiLmzJmDrVu3NrcocloZGzZswIYNG5r0nP369UObNm1w69YtxMbGssq4XC4T89HBwQHR0dFMtAZZU1ZWhkWLFuGvv/5CQUEByyBCTu2EhYWhc+fOSEhIaNnJ52pAroA+ENOnT0dISEiLydwqR05dXLt2DQDQq1cviTJra2usWbMGRMQaJcmaly9fQiQSMVlK36UpRxWtjW3btmH27NngcrnNLcp7IVdAHwhdXV2MGjUKe/fubW5R5LQiRo8ejdGjRzf5ec3NzTF06FBkZ2fXaHq9cuVKtG3bFhcuXMCqVauwevVqeHl5YerUqRAIBLC3/7/27jssimv9A/h3adKWIkWWIlJFF0GUokal2EUxRlSMUbDXGHOjxoYxNowlMbn2a8PeK4pexRIVuwhiVxAUxCtNEV1Y2Pf3Bw/zc0MVlx3K+TzPPg87c2bmuwPsu7tz9hyx3Phgt2/f5joy9O/fHwMHDix3pPrHjx+jadOmAIo+/vPz8wNQ9BHhqlWr4ODgwF3b+M9//gN7e3s0bNgQAQEBSE1N5fYjEAiwevVqODg4QCgUIjQ0FM+ePUO7du2gp6eHAQMGlDqN+afOnz8PS0tLLFq0CMbGxmjSpAnXYxAAjh8/Djc3N+jp6cHKygpz584tc18+Pj6YPXs22rVrB11dXfTu3RsZGRkYPHgw9PT04OHhgefPn5ebBwCio6Ph4eEBfX19eHh4IDo6mlvXvn17bN++HaNHj65wP8UEAgHWrl0LBwcHGBgYYMKECfx0NFHYsKa1jKJHwy7NrVu3yMrKihtVmWEq4u3tXe5o2NXpw4cP3KjYpU2u+PbtW279tGnTqEGDBnT8+HEqKCig6dOnk5eXFxHJT2+dn59PBw4cIHV1dW6G1LL8cxRyoqJRxzt37kwZGRn04cMHioqKIiMjI7p16xZJJBKaOHGi3BTkACggIIDevn1L8fHxpKGhQX5+fvTs2TPKzs6mZs2a0ZYtW8rNUTyFePGU7efPnydtbW16+PAhtz4uLo4KCwspNjaWTE1N6dChQ6U+Bm9vb7Kzs6OnT59yx3dwcKDTp0+TVCqlIUOGUEhISLl5MjIyyMDAgLZu3UpSqZR27txJBgYGlJ6eTkRFU8IXn/vNmzdXaqpwAOTv709ZWVmUlJRExsbGFBkZWeF2REqckI75Mq1atYKVlRUbGYGpFbS0tLhX88Xzcn1KT0+PG4B4zZo1aN++PXr27AlVVVUMGTIEsbGxAICrV6+ioKAAkyZNgrq6Or755ht4enpWOdeMGTPQsGFDaGlpYceOHRg+fDhatWqFBg0aICwsDFeuXJF7FzFt2jTo6elBLBbD2dkZXbt2ha2tLfT19dGjRw/ExMRU6rjz589HgwYN4O3tDX9/f+zduxdA0buaFi1aQEVFBS4uLhg0aBAuXLhQ5n6GDRsGOzs77vh2dnbo3Lkz1NTU0L9//wrzHD9+HA4ODhgyZAjU1NQwaNAgODk54dixYygsLERqair3jvFzTJ8+HQYGBmjcuDF8fX25OdaUiRWgavb999+zzghMrTFnzhwAwLJly0odVVtLSwteXl7IycnB69evueXa2tqQSCQoKChAamoqLCws5CbXs7KyqnKmT7dNTU2FtbU1d19XVxdGRkZISUnhln06CoCWllaJ++/fv6/wmIaGhnLj6VlbW3Mf9V27dg2+vr4wMTGBvr4+1q5di/T09DL39aV5/vmYi/OkpKTgxIkTUFdXh62tbYWP6Z/MzMy4n7W1tSt1XhSNFaBq1q9fPzx+/Bh3797lOwrDVEggEODEiRMAir5OUJpff/0VAoEA8fHxePDgQYn1IpEIKSkpctcUPp0evSqZipmbm3OzywJFs+JmZGTAwsKiyvsvTWlTtpubmwMomv02ICAAL168wNu3bzF27NhqvX7yz8dcnMfCwgL//ve/Ff7YlYkVoGqmrq6OMWPGYOXKlXxHYWqBTp06oVOnTrxm6NGjB0QiES5cuIDHjx+XWK+qqorx48cDKOqa/c/eaW3btuW+3FpQUIAjR47g+vXrCsk2aNAgbN68GXfu3EFeXh5mzpwJLy8vNGnSRCH7/1TxlO0XL15EREQEN9V6Tk4OGjZsCE1NTVy/fh07d+5U+LE/1bNnTzx+/Bg7d+5EQUEB9uzZg/v376Np06aIi4vjpqSvjVgBUoLRo0dj7969yMrK4jsKU8OFhoYiNDSU7xjc3ENlTQFhbGyMFi1aQCaToVevXnLrNDQ0cPDgQWzcuBEGBgbYvn07evXqVWLeoaro3Lkz5s+fj379+kEkEuHZs2fYvXv3F+/3n8zMzGBoaAhzc3MMHjwYa9euhZOTEwBg9erVmDNnDoRCIebNm4cBAwYo/PifMjIyQkREBJYvXw4jIyMsWbIEERER2LFjB0aNGgUVlVr8NK6w7gy1jDJ6wX1q8ODBtGzZMqUek2G+ROfOnQkAHT58uMw2jRs3JgBcL7CyeHp60qZNmxQdsVqcO3eOLCws+I5Rrrdv35KhoSG9fPlS6cdmveBqoe+//x6rVq1CYWEh31GYGqxHjx7o0aMH3zEAAIcOHQJQNMWITCYrtU1cXBwAoG/fvnj79i23/MKFC0hLS0NBQQHCw8MRFxfH5hdSoC1btqBLly61+voPwD6CUxpPT0+Ym5tj27ZtfEdharCPHz/i48ePfMcAUNTDbMaMGQD+v3fcP+nr63PzX7Vo0YJb/ujRI7i6usLAwADLly/H/v37IRKJsGjRolKnG1d20a0pOYpdvHix1Dy6urol2n748AFLlizBv/71L4Xsj08Covo5zrq7u7vcN7eVITo6GgMHDsTjx4+hpaWl1GMztUPxOGvVOeDn55DJZNzwLjk5OWU+gfXs2RORkZEIDQ3FvHnzlBmx3lm0aBFiYmJ4myxQkc+d7B2QErVr1w5eXl74888/+Y7CMJWioqKCgwcPAgC++eabMtsdPXoUqqqqmD9/Ph49eqSsePXOmzdv8Pvvvyt9wNrqwgqQki1atAjLli1jg5QytUbfvn1hYmKC06dPIyEhodQ2ampq3EjaYrGYDRxaTebPn49vv/0W9vb2fEdRCFaAlMzR0RFBQUFYsGAB31GYGqhXr14lujXXBMXdsksbLbtY06ZNERoaisLCwlo1K2dt8fTpU+zcubNGdNNXFHYNiAf/+9//0Lx5c1y9erXOvJJh6r6OHTvi4sWLiIyMLLdHm5WVFV6+fIkjR46UOZoC8/n69+8PNzc33menVeRzJytAPFm4cCHi4uKwZ88e3jIwzOd49+4d9PX1IRAIUFhYKDdEzqeys7NhaGjI/ayvr6/MmHXS1atX0b9/fzx69Aja2tq8ZqlTnRAyMzPRpUsXODg4oEuXLmWOFqCqqoqWLVuiZcuWcq+qEhMT4eXlBXt7ewwcOLDCuT5qih9//BGXL1/GtWvX+I7C1CA+Pj7VNuPol9LT08OPP/4IIsLChQvLbGdgYMB1XHB1dVVWvDqLiDB16lTMmzeP9+KjaLwXoMWLF6NTp0548uQJOnXqhMWLF5faTktLC3fu3MGdO3fkpjf4+eef8eOPP+Lp06cwNDSsNRPAaWtr49dff8XUqVP5mQiKYapg6dKlAIqGDCrv+0p9+/ZFt27dkJSUhF9//VVZ8eqko0eP4u3btxg6dCjfURRPYWMqVJGjoyOlpqYSEVFqaio5OjqW2k5HR6fEMplMRkZGRtzkT9HR0dS1a9dKHVfZQ/GUpqCggMRiMR05coTvKEwNweeEdJW1a9cuAkC9e/cut51UKiUVFRUCwE3mxnweqVRKTZs2rfRkccpQp4bief36NUQiEYCiAQA/nWPkUxKJBO7u7mjTpg0OHz4MAMjIyICBgQHU1NQAAJaWlnLzgtR0qqqqWLJkCX7++WfWbZWpNYKCgmBgYIBjx44hOTm5zHZqamqIj48HUDRqNhuG6vNt3LgRlpaW6NatG99RqoVSClDnzp3h7Oxc4lY8hEcxgUBQ5oXNpKQk3Lx5Ezt37sTkyZPx7Nmzz86xfv16uLu7w93dvcZ8D6d46Pva8tEhwwDApUuXAADe3t7ltmvWrBlmzpyJgoICfP3118qIVmfk5OTg119/xZIlS8p8Xqz1FPZeqooq+xHcp4KDg2nfvn21/iO4Yjdv3iSRSETZ2dl8R2F4tmrVKlq1ahXfMSrFy8uLAFBUVFSFbS0sLAgARUREKCFZ3TB79mwaPHgw3zFKqFMfwQUEBCA8PBwAEB4eXuoX2LKyspCXlwcASE9Px+XLl9G8eXMIBAL4+vpi//795W5f07Vu3RoBAQGYPHky31EYno0fP56b7K2mO3nyJACga9euFXakKf4orlevXqVO9c3Iu337NtatW1dmp6w6Q2GlrIrS09PJz8+P7O3tqVOnTpSRkUFERDdu3KARI0YQEdHly5fJ2dmZXFxcyNnZmTZs2MBt/+zZM/Lw8CA7OzsKDAwkiURSqePWpHdAREQ5OTlka2vLOiTUc7m5uZSbm8t3jEobP348AaAlS5ZU2Hb//v0EgGxsbJSQrPb6+PEjicVi2rZtG99RSqXI5072RdQa5OLFixg4cCBiY2Nr9TS7TNXVtNGwK1JQUAB1dXUARVNJaGpqltu+S5cuOHPmDObPn4/Zs2crI2KtM23aNDx79gz79++vkdd+6tQXUZn/16FDBwwePBhjx45l3w1iagU1NTVs2bIFADBkyJAK20dGRkIgECA0NBRPnjyp5nS1z6VLl7B9+3asXbu2RhYfRWMFqIYpHs5+x44dfEdhmEoJDg6GUCjE/v37kZqaWm5bNTU13L17F0DRqNmsa/b/e//+PYKDg7F27dp68wkIK0A1jKamJrZu3Yp//etfePnyJd9xGKZSLly4AADw9fWtsK1YLMb06dMhlUrLnWOovpkyZQo6duxYrwZwZQWoBmrVqhW+//57jBgxgn0Ux9QKbm5ucHNzw+PHj7mpG8qzaNEiiEQiHD16FJGRkUpIWLOdPHkSkZGRWLFiBd9RlIoVoBpqxowZyMrKwtq1a/mOwihRSEgIQkJC+I5RJadPnwZQ9MXz4hdOUqkUd+7cKfFCSiAQcF2ze/bsiZycHOWG/QKvXr1CQEAAzM3NIRAI8Pz5c7n1eXl5GD58OPT09GBmZobff/9dbn1UVBScnJygra0NX19fxMXFYdSoUdi8eXP9GzlcYf3papma1g27NA8ePCAjIyN68uQJ31EYplJGjBhBAOjPP/+kvXv3krm5OQkEArp//36p7ffu3UsAyNbWVslJi8aSLCws/Ozt0tLSaNWqVRQdHU0AKDExUW799OnTqX379pSZmUn379+nRo0acWO5vXnzhvT09Gjv3r308eNHmjJlChkZGdGkSZMU8ZCUQpHPnawA1XB//PEHtWvXjgoKCviOwijBmzdv6M2bN3zHqLL8/HwCQABIW1ubAJBQKKQdO3aU2n7x4sWkoaFBAMjY2JjOnDlDwcHBNGvWLK7NuXPnyMLCgrt/69YtatmyJenq6lJgYCANGDCAa5+ZmUn+/v5kbGxMBgYG5O/vTy9evOC29fb2ppkzZ1K7du1IU1OTnjx5Qps3byYbGxvS1dWlJk2a0Pbt2yv1WKVSaakFSCQS0alTp7j7s2fPpoEDBxIR0bp166ht27bcuq1bt5JAIKDbt28TEVFCQgJ16NCBdHV1qVOnTjR+/PgaNxpCnRoJgSnfpEmToKGhgWXLlvEdhVGCwMBABAYG8h2jSuLi4tCpUyfue0EfPnwAUDSm2fXr10u0f/ToEVauXInHjx8DKBrlpCL5+fno27cvQkJCkJmZiUGDBuHQoUPceplMhmHDhiEpKQnJycnQ0tLCxIkT5faxbds2rF+/Hjk5OTAxMcGkSZMQGRmJnJwcREdHo2XLllU+B1lZWXj16pXcPEiurq64d+8eAODevXvcurS0NEyZMgU2NjZISEgAAHz77bfw9PRERkYG5s6di23btlU5S23AClANp6Kigi1btmDZsmW4c+cO33EYplQRERFo3bo1Ll26BKlUWmL95cuXSyxTVVVFXl4enjx5gtu3bwMoGpyXyul4c/XqVRQUFGDSpElQV1fHN998A09PT269kZER+vXrB21tbQiFQsyaNYvroVcsJCQEYrEYampqUFNTg4qKCuLj4/Hx40eIRCKIxeKqnga8f/8eAOSu5ejr63PXuN6/fw99fX3IZDKMHDkSo0ePhpmZGXJycpCcnIwbN25g3rx50NDQQPv27et8jzhWgGoBa2trrFy5El9//XWZ01UwDJ9cXV1hbm7OTY3yTw8ePChRWOzt7bFixQrMnTsXfn5+cHJyglQqLXcUiNTUVFhYWMh9SdPKyor7+cOHDxgzZgysra2hp6eHjh07Ijs7W+77Rp+219HRwZ49e7B27VqIRCL4+/vj4cOHn/vwObq6ugAgN97du3fvIBQKufXv3r3DnDlzkJ2djdDQUG59amoqGjZsKDfr6adZ6yJWgGqJgQMHIjg4GF9//TUkEgnfcRhGjpWVFWJiYiAWi0sdjkcmk+HFixclln/77be4dOkSkpKS0LJlS2hqaiI5ORn379/n2qSlpXE/i0QipKSkyBWzT/e7fPlyPHr0CNeuXcO7d+/w999/A4Bc+3+OMNCtWzecPn0ar169gpOTE0aNGlWFM1DE0NAQIpEIsbGx3LLY2FjuXZVYLMaZM2ewc+dOHDp0CFKpFM+ePYNYLIZIJEJmZib30eU/H1tdxApQLTJ37lxYW1tj+PDh7PtBTI3TsGFDREdHo2PHjnKv4gFAXV0dMTExcssePXqEs2fPIi8vD5qamtDS0uJGsz906BCSkpKQlpYm992Ytm3bQlVVFStXrkRBQQGOHDkid30pJycHWlpaMDAwQGZmZoXTgb9+/RpHjhxBbm4uGjRoAF1dXaioVPy0KJFIuBH68/Ly5F4UDh06FAsWLEBWVhYePnyI//znP1zXenNzczx9+hSTJk2CUCjEvHnz4OLiAicnJ1hbW8Pd3R1z585Ffn4+rly5gmPHjlWYpVZTWHeGWqa29IL7pw8fPpCnpyfNmzeP7yhMNdi9ezft3r2b7xhfpKCggIYNG8b1ggNAAoGAZs+eLdcuNjaWPDw8SFdXlwwNDcnf359SUlIoPDyc26ZFixb022+/kY6ODvn4+BBR0Uj5rq6upKOjQ4GBgdS3b1/u/yElJYW8vb1JR0eHHBwcaO3atQSAmzPMlIylpAAAIABJREFU29ub/vOf/3AZUlNTqWPHjqSnp0f6+vrk7e1N9+7dq/AxFj+uT2/FJBIJDRs2jIRCIZmamtLy5cuJiCgxMZHMzMxo0aJF1LRpU9LU1CRvb2+5XnRPnz6l9u3bk66uLvn5+dGoUaNo+PDhVftFVBPWDVsBamsBIir6p2ncuDHt2bOH7ygMUyqZTEa//PILaWlpcU/QHTt2rPT2Pj4+BIBGjRpFlpaWpKWlRVpaWvT48eMSbT09PWnTpk2KjK9wb9++JbFYTH/99ddnbTdgwACaM2dONaWqGlaAFKA2FyAiopiYGDIxMaHr16/zHYVRoOTkZEpOTuY7hsKsX7+e+56PtrZ2pbfLyckp8Q5DU1OTli5dSufPn6dXr16RVCqlLVu2kKamJjerck0klUqpR48eNG7cOJLJZOW2vX79Oj19+pQKCwspMjKSGjRowH1HqKZg3wNi0LJlS2zYsAF9+/at8xcq65MhQ4ZUalqD2mLUqFHYv38/VFRU8OHDBzx9+rTCbWJiYuDq6lqiM4NEIsHOnTvx6NEjuLq6wsDAAMuXL8f+/fshEokUmnvs2LHQ1dUtcRs7duxn72vKlCkoKCjAn3/+WeEUC2lpafDx8YGuri4mTZqENWvWwM3NraoPo+ZTWCmrZWr7O6BiS5YsoZYtW1JOTg7fURgF8Pb2Jm9vb75jKNz27dsJAIWEhJTbLj4+nlRUVEq9xgKANDQ0KDMzU0mpv9yaNWvIycmJsrKy+I6iMOwdEMOZMmUKWrVqhSFDhkAmk/Edh2FKNXjwYKxfvx5z5swpt13jxo3Rs2fPEr3oimloaODkyZPVEVHhzpw5g7lz5+LYsWMwMDDgO06NxApQLScQCLBmzRpkZWVh5syZfMdhmDKNGjUKNjY25bYRCoU4evQo/vjjD2hra5f4yOr9+/fYtWtXdcZUiEePHmHw4MHYs2cP7O3t+Y5TY7ECVAdoaGjgwIED2L9/Pzc9MsPUVgKBAKNHj8bNmzdha2sLLS0tufVRUVGlDvdTU2RkZKBXr15YvHgxvL29+Y5To7ECVEcYGRkhIiIC06dPx8GDB/mOw1TRTz/9hJ9++onvGDVCs2bNEB8fj++++07uIzkiwqVLl3hMVrbs7Gx0794dgYGBGDZsGN9xajxWgOoQJycnnDx5EuPHj5cbIZipPXr37o3evXvzHaPG0NTUxPr167Fz505uPLWPHz8iPDyc52QlZWdno2vXrmjfvj0WLVrEd5xagRWgOqZly5Y4ceIExo4diyNHjvAdh/lMjx49wqNHj/iOUeP06dMHDx48QIsWLQAAu3btkhtglG9v375Ft27d0LZtW/z+++8VdrdmirACVAe1atUKkZGRGD16NI4ePcp3HOYzjBkzBmPGjOE7Ro1kYWGBmJgY9O7dG/n5+TXmXUZx8fHy8sKKFStY8fkMpY+dztR6rVq1wokTJ9CzZ08IBAL2sQ5TJ6iqquLIkSOYOXMmgoKC+I6Dd+/eoXv37nB3d6/UF00ZeewdUB3WunVrHD9+HCNHjmTXhJg6QyAQICwsDA4ODrzmyMrKQrdu3eDm5oZ///vfrPhUAStAdZy7uzvXMWHr1q18x6nRmjRpgjNnzlRpW4FAUKlhZirjwoULCtsXUz1ev34NHx8ftGvXDqtWrWLFp4pYAaoH3NzccPbsWcyePRurVq3iOw5TjZ4/fw6BQICCgoJqO8a5c+fg6+sLfX19NGnSpNQMvr6+0NbWhpOTU4mi/scff8DMzAx6enoYPnw4N69ObZGcnIwOHTqgX79+WLZsGSs+X4D3ApSZmYkuXbrAwcEBXbp0QVZWVok2586dQ8uWLbmbpqYmDh8+DKBofncbGxtu3Z07d5T9EGqFZs2a4e+//8Yff/yBsLAwvuPUKNX5ZP25Zs+eXe76mtDzS0dHB8OHD8fSpUtLXT9o0CC4ubkhIyMDCxcuRGBgIN68eQMAOHXqFBYvXoyoqCgkJSUhISEBv/zyizLjf5HHjx+jQ4cOGD9+PObMmcOKz5dS2KhyVTR16lQKCwsjIqKwsDCaNm1aue0zMjLI0NCQcnNziYgoODiY9u3b99nHrSuDkX6ulJQUEovF9PPPP1c4NHxtkZycTH379iVjY2Nq2LAhTZgwgZ4+fUq+vr7UsGFDMjIyom+//VZuQEhra2tavHgxtWjRgjQ0NEgqlZK1tTUtWrSImjVrRgYGBhQSEkIfP37ktlm/fj3Z2dmRoaEh9e7dm1JSUrh1AGjNmjVkb29P+vr6NH78eJLJZJSXl0eGhoYUFxfHtX39+jVpaWnR//73PyIqGlDWzMyMRCIRbdy4kQDQkydPiKjo73vs2LHUo0cP0tbWptOnT1NERAS1bNmShEIhWVpa0i+//MLt28rKigCQjo4O6ejoUHR0NBERbdy4kZycnMjAwIC6du1Kz58/J6KieXsmT55MJiYmJBQKydnZme7evVup83769GmytraWW/bo0SPS0NCgd+/eccvat29Pa9asISKiQYMG0YwZM7h1Z86coUaNGnH3T506RY6OjqSnp0fjxo2jjh07yk0gx6fY2Fjud1Sf1an5gBwdHbm5PFJTU8nR0bHc9uvWraNvv/2Wu88K0OdLT08nd3d3GjZsGEkkEr7jfJGCggJycXGhyZMn0/v37+njx4908eJFevLkCf33v/8liURC//vf/6hDhw70ww8/cNtZW1uTq6srJScn04cPH7hlYrGYkpOTKSMjg9q1a0ezZs0iIqKoqCgyMjKiW7dukUQioYkTJ1KHDh24/QEgf39/ysrKoqSkJDI2NqbIyEgiIho3bpzcC6sVK1ZQr169iIgoMjKSTE1N6e7du/T+/Xvq3r17iQKkp6dHly5dosLCQvr48SOdO3eO4uLiqLCwkGJjY8nU1JQOHTpEREWzbuKTGUCJiA4fPkx2dnZ0//59kkqlNH/+fGrbti0REZ08eZJatWpFWVlZJJPJ6P79+5WeW6e0AnTw4EFycnKSWzZhwgSaOHEiERG5uLjIzfj65s0bAkDp6en05s0bEgqFdODAAZJKpbRixQpSU1OrEQXo9OnTZGpqyiaBpDpWgPT19bmfZTKZ3P3S+Pr60rFjx7j7wcHB5OjoSC1atKDJkydX+gm1PhcgoqIJvwIDA8nLy4tevnzJd5wqi46OJmNjY7kn3NIcOnSIWrZsyd23trYu8UrW2tqae6VORHT8+HGytbUlIqLhw4fT1KlTuXU5OTmkpqbGTacMgC5evMit79+/P/fO/urVq2RlZcW942zdujX3RDZs2DD6+eefue08PDxKFKAhQ4aU+9h++OEHmjx5MhGVXoC6d+9OGzZs4O4XFhaSlpYWPX/+nKKiosjBwYGuXLlChYWF5R7nn0orQFu3biUvLy+5ZTNnzqTg4GAiIrK1teUKMxFRfn4+AaDExEQKDw+nNm3acOtkMhlZWlryWoBkMhktXbqUzMzM6Ny5c7zlqElq3XQMnTt3hrOzc4nbP7+pLxAIyv1M9dWrV7h79y66devGLQsLC8PDhw9x48YNZGZm4rfffitz+/Xr18Pd3R3u7u7cZ9L1la6uLvbu3Yuvv/4aHh4euHjxIt+RquTFixewtraGmpr8V9pev36NoKAgWFhYQE9PD9999x3S09Pl2lhZWZXY36fLrK2tkZqaCgBITU2FtbU1t05XVxdGRkZISUnhlpmZmXE/a2tr4/379wAALy8vaGtr4/z583j48CGePn2KgIAAbr+fHvOfk7CVlvPatWvw9fWFiYkJ9PX1sXbt2hKP7VNJSUn44YcfYGBgAAMDAzRs2BBEhJSUFPj5+WHixImYMGECTE1NMXr0aLx7967MfVVEV1e3xPbv3r3jhtH55/rin4VCYYlzIRAIYGlpWeUsXyo3NxeDBg3C7t27ce3aNfj4+PCWpa5SSgE6c+YM4uPjS9z69OmDRo0a4dWrVwCKCoypqWmZ+9m7dy/69u0LdXV1bplIJIJAIECDBg0wbNgwXL9+vczti0fYvXnzJkxMTBT3AGspgUCA6dOnY9OmTQgMDMSqVatARHzH+ixWVlZITk4u0ZFg5syZEAgEuHv3Lt69e4ft27eXeGylvdj5dHbZ5ORkmJubAwDMzc2RlJTErcvNzUVGRgYsLCwqlTM4OBjbt2/Htm3bEBgYyBUakUgkd0yJRFJi23/m/PbbbxEQEIAXL17g7du3GDt2LPfYSntMVlZWWLduHbKzs7nbx48f0a5dOwDApEmTcOvWLdy/fx+PHz8us3NBZYjFYiQkJCAnJ4dbFhsbC7FYzK2PjY2VW9eoUSMYGRlBJBLh5cuX3DoikruvTAkJCWjbti00NTVx8eJFNG7cmJccdR3vveACAgK4gQXDw8PRp0+fMtvu2rULgwYNkltWXLyICIcPH4azs3P1ha2junfvjujoaKxduxYjRowo9UmwpvL09IRIJML06dORm5sLiUSCy5cvIycnB7q6utDX10dKSkqln1RXrVqFly9fIjMzEwsXLsTAgQMBFPXs2rx5M+7cuYO8vDzMnDkTXl5epXZDLs13332HQ4cOYfv27Rg6dCi3fMCAAdiyZQvu37+PDx8+yBW5suTk5KBhw4bQ1NTE9evXsXPnTm6diYkJVFRUkJCQwC0bO3YswsLCcO/ePQBFQ8fs27cPAHDjxg1cu3YNUqkUOjo60NTUhIpK+U8LMpkMEokEUqkURASJRIL8/HwAgKOjI1q2bIlff/0VEokEhw4dQlxcHPr16wcAGDp0KDZu3Ij79+8jOzsbCxYsQEhICADA398fd+/exeHDh1FQUIBVq1YhLS2tEmdXsf773/+ibdu2GD16NDZv3lxiOghGgRT2YV4Vpaenk5+fH9nb21OnTp0oIyODiIhu3LhBI0aM4NolJiaSubl5ic+pfX19ydnZmcRiMQ0ePLjSU1PX92tApcnJyaEBAwaQh4cHJScn8x2n0pKSkqhPnz5cj7fvv/+e4uPjqVWrVqSjo0Ourq60bNkysrCw4Laxtram06dPy+3n015w+vr6NHToUK63JVHR9Mq2trZkaGhI/v7+9OLFC24dPrluQ1R07aa4A0OxTp06kbW1dYneh2FhYdSoUSMSiUTk6OhY4hrQP/ezb98+aty4Menq6pK/vz9NmDCBBg8ezK0PDQ0lY2Nj0tfXpytXrhBR0bUZZ2dnrufcsGHDiKioF1qLFi1IR0eH6y1Y0f/QuXPnSkyV/ek04omJieTt7U2amprk6OhY4jwvX76cTE1NSSgUUkhIiNx128jISHJwcOB6wbVp04a2bt1abh5FkclktHjxYhKJRHThwgWlHLM2UuRzp4Coln3moiDu7u64efMm3zFqHCLC0qVLsWLFCuzevRsdO3bkO1KdMXz4cJibm2PBggVltomOjgYA7uOx+kwmk8HS0hI7duyAr69vtR7r/fv3GD58OJ4/f46DBw/yeu2pplPkcyfvH8ExNYtAIMC0adOwZcsW9O/fH//+979r3XWhmqj4iW3EiBHltmvXrl29Lj6nTp1CdnY28vLysGjRIhAR2rRpU63HfPr0Kdq2bQtdXV38/fffrPgoEStATKm6du2KK1euYMOGDQgJCcHHjx/5jlRrhYaGwtnZGVOnToWNjU25baOjo7l3QXwSi8XQ1dUtcduxY0e1HvfKlSuws7ODsbExjh07hsOHD1frNZiTJ0/iq6++wrhx47Bx48ZSeyEy1Yd9BMeUKzc3FyNHjsSTJ0+wc+dOODo68h2pTivu6nv+/Hlec9R1UqkUYWFhWLduHfbs2YP27dvzHanWYB/BMUqjo6ODnTt3IiQkBO3atcNvv/1Wo8ZOY5jPFRMTA09PT0RHR+P69eus+PCIFSCmQgKBABMnTsSNGzdw5swZeHl5yX2Xg2FqA4lEghkzZqBbt26YPHkyIiMjK/09LqZ6sALEVJqNjQ3++9//YuLEiejSpQtmz55dq74zxNRfly5dgqurK54+fYq4uDgEBwezkaxrAFaAmM8iEAgwbNgwxMbG4v79+3Bzc6sRF80ZpjQ5OTmYOHEiBgwYgLCwMOzbt09uyCSGX2oVN2GYkkQiEQ4cOIADBw4gMDAQ/fv3x8KFC6Grq8t3tFptxYoVfEeoM06dOoUxY8bAz88P9+7dg6GhId+RmH9g74CYKhMIBAgMDMTdu3eRnZ2NFi1a4PTp03zHqtWKJ1Zkqi4zMxPBwcEYM2YM1q9fj02bNrHiU0OxAsR8MSMjI4SHh2PNmjUYOXIkhg8fXurMtkzFzpw5U2IKa6by9u/fD2dnZxgYGCA+Ph5du3blOxJTDlaAGIXp3r074uPjoa2tDWdnZ+zatQsymYzvWLXKggULyh2qhyldQkIC+vXrh9DQUOzbtw9//vkn+zi4FmAFiFEooVCIlStXYs+ePVixYgXc3Nxw7NgxNpwPUy1SUlIwbtw4eHp6wtXVFTExMfjqq6/4jsVUEitATLVo3749rl69ivnz52PWrFlo27YtoqKi+I7F1BFv3rzBTz/9BBcXFwiFQjx69Ahz5sxhQ+nUMqwAMdVGIBAgICAAd+7cweTJkzFu3Dj4+fnhypUrfEdjaqns7GyEhobCyckJeXl5iI+Px5IlS2BkZMR3NKYKWAFiqp2KigqCgoJw//59DB48GEFBQejVqxfu3LnDdzSmlsjNzUVYWBgcHByQkpKCW7duYeXKlRCJRHxHY74AK0CM0qipqWHEiBF4/PgxunXrhh49emDgwIF4+PAh39FqjHXr1mHdunV8x6gx8vLy8Ndff8He3h6xsbG4dOkSNm3aVOmZaJmajRUgRukaNGiA77//Hk+fPoWbmxs6dOiAYcOG4fnz53xH413Tpk3RtGlTvmPwTiqVYsOGDXB0dMTp06cRGRmJ3bt3s3NTx7ACxPBGR0cH06dPx5MnT2BlZYXWrVtj1KhRiImJ4Tsab44dO4Zjx47xHYM3b9++xerVq9G8eXPs2rULu3fvxrFjx9iXc+soVoAY3hkYGGDevHl4+PAhrK2t8fXXX8PT0xMbN25Ebm4u3/GUavny5Vi+fDnfMZSKiHDjxg2MHDkSTZo0wfnz57FhwwZERUWhbdu2fMdjqhErQEyNYWJigtmzZyMhIQFz587FkSNHYGVlhYkTJ+Lu3bt8x2MULCcnB+vXr0fr1q0xYMAA2NnZ4cGDB9i7dy+8vb35jscoAStATI2jqqqKnj174ujRo4iNjYWxsTF69OiBdu3aYevWrWx68FouJiYGY8eOhbW1NU6ePImwsDA8e/YMM2bMYCNV1zOsADE1mpWVFebOnYvnz5/j559/xu7du2FlZYXJkyfjwYMHfMdjKik3NxebNm2Cl5cX+vTpAwsLC8THx+PgwYPo1q0bVFTYU1F9xH7rTK2gpqaGPn364MSJE7h58yZ0dHTg5+eHjh07YseOHexdUQ1ERIiLi8P333+Pxo0b49ChQwgNDUViYiJCQ0Nhbm7Od0SGZwKqp4N0ubu74+bNm3zHYL6AVCrF0aNHsW7dOly9ehXe3t7o1asX/P39YWlpyXe8Knnx4gWAond+tVFeXh4uXLiA48ePIyIiAlKpFCEhIRg5ciQaN27MdzxGART53MkKEFMnZGVl4dSpU4iIiEBkZCSsrKzQq1cv9OrVCx4eHlBVVeU7Yp2VlpaGEydOICIiAlFRURCLxdy5b9GiBZv6uo5hBUgBWAGquwoKCnD16lVERETg+PHjeP36NXr27IlevXqha9eu0NPT4ztimfbs2QMAGDhwIM9JyiaTyRATE8O9y3ny5Am6du0Kf39/9OjRAyYmJnxHZKoRK0AKwApQ/fH8+XPuyfLSpUvw9PTkXqE7ODjwHU+Oj48PAOD8+fO85vin3NxcnDlzhivqQqGQO4ft27eHuro63xEZJVHkc6eaQvbCMDVYkyZNMGHCBEyYMAG5ubmIiopCREQEli5dCnV1dbRu3Rpubm5o1aoVWrVqVe8HuJRIJIiPj8ft27e524MHD+Dl5YVevXph2rRpNa5wM7UTK0BMvaKjo4OAgAAEBASAiPD06VPExMTg9u3b+PPPP3H79m2oq6tzxaj41rhx4zp5LeP9+/eIjY2VKzZPnjyBo6MjV5SHDBkCV1dXNsMoo3C8F6B9+/Zh7ty5ePDgAa5fvw53d/dS2508eRI//PADCgsLMXLkSEyfPh0AkJiYiKCgIGRkZKB169bYtm0bNDQ0lPkQmFpKIBDAwcEBDg4OGDBgAICirsMvXrzgnow3bdqEiRMnQiKRyL1LcnNzQ5MmTdCgQQOeH0XlEBHS09Nx9+5druDevn0bycnJEIvFaNWqFdq2bYsJEybA2dmZTezGKAXv14AePHgAFRUVjBkzBsuWLSu1ABUWFnKj4lpaWsLDwwO7du1C8+bNMWDAAHzzzTcICgrC2LFj4erqinHjxlV4XHYNiPkcaWlpck/cMTExePnyJYRCIUQiEczMzCASibjbp/fNzMygp6dXqXdQn3sNSCqV4vXr13j16hVevXqFtLQ07udP779+/Ro6OjpcsSm+OTk5ses3zGepk50QfHx8yixAV65cwdy5c3Hq1CkAQFhYGABg+vTpMDExQVpaGtTU1Eq0Kw8rQMyXkslkyMjIKPeJv/gmk8m4gtSoUSNoa2tDTU2txC0/Px8qKirQ0NBAQUFBiZtUKuWO+erVK2RnZ8PExKTUwvfpfTMzM/auhlGIetcJISUlRe6LeZaWlrh27RoyMjJgYGAANTU1bnlKSkqZ+1m/fj3Wr18PoGhOeYb5EioqKjAxMYGJiQlcXFzKbZuTk8MVpbS0NOTl5ZVZYGQyGdTV1UstUGpqamjYsCFXVExMTNh3nJhaSykFqHPnzkhLSyuxfOHChejTp48yIgAARo8ejdGjRwNAmdeaGKY6CIVCCIXCCnuPbdmyBQAQEhJS/aEYhmdKKUBnzpz5ou0tLCy4IUoA4OXLl7CwsICRkRGys7NRUFAANTU1bjnD1FasADH1Sa0YjNTDwwNPnjxBYmIi8vPzsXv3bgQEBEAgEMDX1xf79+8HAISHhyv1HRXDMAxTdbwXoEOHDsHS0hJXrlyBv78/unXrBgBITU1Fz549ARSNhLxy5Up069YNzZo1w4ABAyAWiwEAv/32G37//XfY29sjIyMDI0aM4O2xMAzDMJVXY3rBKRvrBcfURDV1KB6GKabI507e3wExDMMw9VOt6IbNMPXFiRMn+I7AMErDChDD1CDa2tp8R2AYpWEfwTFMDbJ69WqsXr2a7xgMoxSsADFMDbJ3717s3buX7xgMoxSsADEMwzC8YAWIYRiG4QUrQAzDMAwvWAFiGIZheFFvR0IwNjZGkyZNqrTtmzdvYGJiothACsByfR6W6/OwXJ+nruZ6/vw50tPTFZKl3hagL1FTh/FhuT4Py/V5WK7Pw3JVjH0ExzAMw/CCFSCGYRiGF6pz586dy3eI2qh169Z8RygVy/V5WK7Pw3J9HparfOwaEMMwDMML9hEcwzAMwwtWgMqwb98+iMViqKiolNtj5OTJk2jatCns7e2xePFibnliYiK8vLxgb2+PgQMHIj8/XyG5MjMz0aVLFzg4OKBLly7Iysoq0ebcuXNo2bIld9PU1MThw4cBACEhIbCxseHW3blzR2m5AEBVVZU7dkBAALecz/N1584dtG3bFmKxGC4uLtizZw+3TtHnq6y/l2J5eXkYOHAg7O3t4eXlhefPn3PrwsLCYG9vj6ZNm+LUqVNflONzc/3+++9o3rw5XFxc0KlTJyQlJXHryvqdKiPXli1bYGJiwh1/w4YN3Lrw8HA4ODjAwcEB4eHhSs31448/cpkcHR1hYGDArauu8zV8+HCYmprC2dm51PVEhEmTJsHe3h4uLi64ffs2t646z1W5iCnV/fv36eHDh+Tt7U03btwotU1BQQHZ2trSs2fPKC8vj1xcXOjevXtERNS/f3/atWsXERGNGTOGVq9erZBcU6dOpbCwMCIiCgsLo2nTppXbPiMjgwwNDSk3N5eIiIKDg2nfvn0KyVKVXDo6OqUu5/N8PXr0iB4/fkxERCkpKWRmZkZZWVlEpNjzVd7fS7FVq1bRmDFjiIho165dNGDAACIiunfvHrm4uJBEIqGEhASytbWlgoICpeU6e/Ys9ze0evVqLhdR2b9TZeTavHkzTZgwocS2GRkZZGNjQxkZGZSZmUk2NjaUmZmptFyf+uuvv2jYsGHc/eo6XxcuXKBbt26RWCwudf3x48epe/fuJJPJ6MqVK+Tp6UlE1XuuKsLeAZWhWbNmaNq0abltrl+/Dnt7e9ja2kJDQwNBQUE4cuQIiAhnz55FYGAgACA4OJh7B/Kljhw5guDg4Ervd//+/ejRo0e1zzPzubk+xff5cnR0hIODAwDA3NwcpqamePPmjUKO/6my/l7KyhsYGIioqCgQEY4cOYKgoCA0aNAANjY2sLe3x/Xr15WWy9fXl/sbatOmDV6+fKmQY39prrKcOnUKXbp0QcOGDWFoaIguXbrg5MmTvOTatWsXBg0apJBjl6djx45o2LBhmeuPHDmCoUOHQiAQoE2bNsjOzsarV6+q9VxVhBWgL5CSkgIrKyvuvqWlJVJSUpCRkQEDAwOoqanJLVeE169fQyQSAQDMzMzw+vXrctvv3r27xB//rFmz4OLigh9//BF5eXlKzSWRSODu7o42bdpwxaAmna/r168jPz8fdnZ23DJFna+y/l7KaqOmpgZ9fX1kZGRUatvqzPWpjRs3okePHtz90n6nysx14MABuLi4IDAwEC9evPisbaszFwAkJSUhMTERfn5+3LLqOl8VKSt3dZ6ritTrGVE7d+6MtLS0EssXLlyIPn368JCoSHm5PiUQCCAQCMrcz6tXr3D37l1069aNWxYWFgYzMzPk5+dj9OjR+O233zBnzhyl5UpKSoKFhQUSEhLg5+eHFi2WDgBEAAAJdElEQVRaQF9fv1LHr85cQNH5GjJkCMLDw6GiUvTa7EvOV120fft23Lx5ExcuXOCWlfY7/bSAV6fevXtj0KBBaNCgAdatW4fg4GCcPXtWKceujN27dyMwMBCqqqrcMj7PV01TrwvQmTNnvmh7CwsL7hUXALx8+RIWFhYwMjJCdnY2CgoKoKamxi1XRK5GjRrh1atXEIlEePXqFUxNTctsu3fvXvTt2xfq6urcsuJ3Aw0aNMCwYcOwbNkypeYqPg+2trbw8fFBTEwM+vXrx/v5evfuHfz9/bFw4UK0adOGW/4l5+ufyvp7Ka2NpaUlCgoK8PbtWxgZGVVq2+rMBRSd54ULF+LChQto0KCB3PaA/O9UEU+olcllZGTE/Txy5EhMmzaN2/b8+fNy2/r4+HxxpsrmKrZ7926sWrWqxPaA4s9XRcrKXZ3nqkJKudJUi5XXCUEqlZKNjQ0lJCRwFyPj4+OJiCgwMFDuovqqVasUkmfKlClyF9WnTp1aZlsvLy86e/as3LLU1FQiIpLJZPTDDz/Qzz//rLRcmZmZJJFIiIjozZs3ZG9vz1285fN85eXlkZ+fH/3xxx8l1inyfJX391Js5cqVcp0Q+vfvT0RE8fHxcp0QbGxsFNYJoTK5bt++Tba2tlxnjWLl/U6Vkav490NEdPDgQfLy8iKiogvrTZo0oczMTMrMzKQmTZpQRkaG0nIRET148ICsra1JJpNxy6rzfBERJSYmltkJISIiQq4TgoeHBxFV77mqCCtAZTh48CBZWFiQhoYGmZqaUteuXYmoqJdUjx49uHbHjx8nBwcHsrW1pQULFnDLnz17Rh4eHmRnZ0eBgYHcH92XSk9PJz8/P7K3t6dOnTpxfyg3btygESNGcO0SExPJ3NycCgsL5bb39fUlZ2dnEovFNHjwYMrJyVFarsuXL5OzszO5uLiQs7Mzbdiwgduez/O1bds2UlNTI1dXV+4WExNDRIo/X6X9vYSGhtKRI0eIiOjjx48UGBhIdnZ25OHhQc+ePeO2XbBgAdna2pKjoyOdOHHii3J8bq5OnTqRqakpd3569+5NROX/TpWRa/r06dS8eXNycXEhHx8fevDgAbftxo0byc7Ojuzs7GjTpk1KzUVE9Msvv5R4wVKd5ysoKIjMzMxITU2NLCwsaMOGDbRmzRpas2YNERW9iBo/fjzZ2tqSs7Oz3Avr6jxX5WEjITAMwzC8YL3gGIZhGF6wAsQwDMPwghUghmEYhhesADEMwzC8YAWIYRiG4QUrQAzzibFjx2L+/Pm8Hf+rr75CTEwMb8evjJ9++glr1qzhOwZTB7ACxNQbTZo0gZaWFoRCIQwMDNCuXTusXbsWMpmMa7N27VqEhoYq5Hjnzp2Dr68v9PX10aRJkwrbHzt2DEKhEG5ubgCKhshv3bo19PT0YGlpiWnTpqGgoKDM7UePHo2mTZtCRUUFW7ZsKbH+jz/+gJmZGfT09DB8+HBuXLuCggIEBQXBwMAA3bt3x7t377htFi1ahN9//11uP1OmTMGiRYsUNmUGU3+xAsTUK8eOHUNOTg6SkpIwffp0/PbbbxgxYkS1HEtHRwfDhw/H0qVLK9V+7dq1GDJkCHf/w4cPWLFiBdLT03Ht2jVERUWVOxSQq6srVq9ejVatWpVYd+rUKSxevBhRUVFISkpCQkICfvnlFwDAwYMHIRAIkJ6eDn19faxfvx5A0RxNR48exaRJk+T2JRKJ4OTkhKNHj1bqcTFMWVgBYuolfX19BAQEYM+ePQgPD0d8fDyAognoZs+eDQA4f/48LC0tsWTJEpiamkIkEuHw4cM4ceIEHB0d0bBhQyxatKjMY3h6emLIkCGwtbWtME9+fj7Onj0Lb29vbtm4cePQoUMHaGhowMLCAoMHD8bly5fL3MeECRPQqVMnaGpqllgXHh6OESNGQCwWw9DQEKGhody7pMTERPj4+EBNTQ2+vr5ISEgAAEyaNAnLly/nRin/lI+PD44fP17h42KY8rACxNRrnp6esLS0xMWLF0tdn5aWBolEgpSUFMybNw+jRo3C9u3bcevWLVy8eBHz589HYmLiF+d48uQJVFRUYGlpWWabv//+G2KxuEr7v3fvHlxdXbn7rq6ueP36NTIyMuDs7IyzZ88iLy8P586dg1gsxqFDh2BsbIyvvvqq1P01a9YMsbGxVcrCMMVYAWLqPXNzc2RmZpa6Tl1dHbNmzYK6ujqCgoKQnp6OH374AUKhEGKxGM2bN1fIE3F2djaEQmGZ6zdt2oSbN29iypQpVdr/+/fv5aa9KP45JycHPXv2hI2NDTw8PKCvr4+goCD8+uuvWLJkCWbNmoWOHTti/Pjxctd8hEIhsrOzq5SFYYqxAsTUeykpKWXOJGlkZMTN5aKlpQWgaIqHYlpaWnj//v0XZzA0NEROTk6p6w4fPowZM2YgMjISxsbGVdq/rq6uXOeC4p+FQiEEAgEWL16MuLg4rF+/HosXL8bYsWNx48YNbu6f/Px8bNq0ids+JycHBgYGVcrCMMVYAWLqtRs3biAlJQXt27fnNYe9vT2IqMRMlCdPnsSoUaNw7NgxtGjRosr7F4vFcu/UYmNj0ahRI7n5dADg7t27iI6OxujRo3H37l20bt0aAoEAHh4eiIuL49o9ePBA7iM9hqkKVoCYeundu3eIiIhAUFAQvvvuuy96ci+LTCaDRCKBVCoFEUEikZTZdVlDQwOdO3eWm2n07NmzGDx4MA4cOABPT88Kj5efnw+JRAIiglQqhUQi4bqYDx06FBs3bsT9+/eRnZ2NBQsWICQkRG57IsLEiRPx119/QUVFBTY2Nrh06RLy8/Nx4cIFuc4UFy5ckJuWm2GqRGkTPzAMz6ytrUlTU5N0dXVJT0+P2rRpQytXrpSb2C04OJhmzZpFRETnzp0jCwsLbp1UKiUAlJiYyC376quvaNu2baUe79y5cwRA7ubt7V1mvuIJw4r5+PiQqqoq6ejocLdP13fv3p0WLlzI3ff29i5xvHPnznHrly9fTqampiQUCikkJKTEnEsbN26k8ePHyz3egQMHkp6eHnXt2pXevn1LREWTwFlYWFBeXl6Zj4VhKoPNB8QwNchXX32FlStXcl9GrYl++ukn2NnZYfz48XxHYWo5VoAYhmEYXrBrQAzDMAwvWAFiGIZheMEKEMMwDMMLVoAYhmEYXrACxDAMw/CCFSCGYRiGF6wAMQzDMLxgBYhhGIbhxf8BkRjQqy0yN9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0"/>
          <a:stretch/>
        </p:blipFill>
        <p:spPr bwMode="auto">
          <a:xfrm>
            <a:off x="773247" y="2055499"/>
            <a:ext cx="7376339" cy="389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2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43</a:t>
            </a:fld>
            <a:endParaRPr lang="fr-FR"/>
          </a:p>
        </p:txBody>
      </p:sp>
      <p:sp>
        <p:nvSpPr>
          <p:cNvPr id="16" name="Sous-titre 2"/>
          <p:cNvSpPr txBox="1">
            <a:spLocks/>
          </p:cNvSpPr>
          <p:nvPr/>
        </p:nvSpPr>
        <p:spPr>
          <a:xfrm>
            <a:off x="3576767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Idée d’application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Nettoyage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Analyse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19" name="Rectangle 18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9457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base de donnée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44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29337" y="1080156"/>
            <a:ext cx="4176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La base de donnée nettoyée</a:t>
            </a:r>
          </a:p>
          <a:p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560 000 produits différents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quantitatives principales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395538" y="2564904"/>
            <a:ext cx="7992886" cy="352839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99593" y="3117155"/>
            <a:ext cx="35283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Cahier des charges</a:t>
            </a:r>
          </a:p>
          <a:p>
            <a:endParaRPr lang="fr-FR" b="1" smtClean="0">
              <a:latin typeface="+mj-lt"/>
            </a:endParaRPr>
          </a:p>
          <a:p>
            <a:r>
              <a:rPr lang="fr-FR" smtClean="0"/>
              <a:t>Une base de donnée propre</a:t>
            </a:r>
          </a:p>
          <a:p>
            <a:endParaRPr lang="fr-FR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valeurs aberrantes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doublons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ans valeurs manquantes</a:t>
            </a:r>
          </a:p>
          <a:p>
            <a:endParaRPr lang="fr-FR" smtClean="0"/>
          </a:p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899592" y="4307235"/>
            <a:ext cx="288032" cy="777949"/>
            <a:chOff x="683569" y="3011091"/>
            <a:chExt cx="288032" cy="777949"/>
          </a:xfrm>
        </p:grpSpPr>
        <p:sp>
          <p:nvSpPr>
            <p:cNvPr id="7" name="Forme libre 6"/>
            <p:cNvSpPr/>
            <p:nvPr/>
          </p:nvSpPr>
          <p:spPr>
            <a:xfrm>
              <a:off x="694185" y="3011091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683569" y="3300884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683569" y="3588916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716016" y="4365104"/>
            <a:ext cx="288032" cy="777949"/>
            <a:chOff x="683569" y="4939407"/>
            <a:chExt cx="288032" cy="777949"/>
          </a:xfrm>
        </p:grpSpPr>
        <p:sp>
          <p:nvSpPr>
            <p:cNvPr id="25" name="Forme libre 24"/>
            <p:cNvSpPr/>
            <p:nvPr/>
          </p:nvSpPr>
          <p:spPr>
            <a:xfrm>
              <a:off x="694185" y="4939407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orme libre 25"/>
            <p:cNvSpPr/>
            <p:nvPr/>
          </p:nvSpPr>
          <p:spPr>
            <a:xfrm>
              <a:off x="683569" y="5229200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orme libre 26"/>
            <p:cNvSpPr/>
            <p:nvPr/>
          </p:nvSpPr>
          <p:spPr>
            <a:xfrm>
              <a:off x="683569" y="5517232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188624" y="1828155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0520" y="37518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Un contenu adapté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produits identifiables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catégories pertinentes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chiffrées utiles</a:t>
            </a:r>
          </a:p>
        </p:txBody>
      </p: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principales observations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45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83569" y="2100912"/>
            <a:ext cx="7992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Les tendances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Il existe une tendance vers moins d’additifs et moins d’ingédients à base d’huile de palme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nutriscore moyen est en augmentation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b="1"/>
              <a:t>Les liens entre les variables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nutriscore dépend principalement de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l’énergie et de la teneur en graisses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est un bon guide pour améliorer sa nutrition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Certaines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proposent des produits plus sains</a:t>
            </a:r>
            <a:endParaRPr lang="fr-FR" smtClean="0"/>
          </a:p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72600" y="1866310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</p:spTree>
    <p:extLst>
      <p:ext uri="{BB962C8B-B14F-4D97-AF65-F5344CB8AC3E}">
        <p14:creationId xmlns:p14="http://schemas.microsoft.com/office/powerpoint/2010/main" val="2024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274638"/>
            <a:ext cx="7488832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Cahier des charges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01964" y="2039738"/>
            <a:ext cx="3930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Une base de donnée propre</a:t>
            </a:r>
          </a:p>
          <a:p>
            <a:endParaRPr lang="fr-FR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valeurs aberrantes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doublons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ans valeurs manquantes</a:t>
            </a:r>
          </a:p>
          <a:p>
            <a:endParaRPr lang="fr-FR" smtClean="0"/>
          </a:p>
          <a:p>
            <a:endParaRPr lang="fr-FR"/>
          </a:p>
          <a:p>
            <a:r>
              <a:rPr lang="fr-FR" smtClean="0">
                <a:latin typeface="+mj-lt"/>
              </a:rPr>
              <a:t>Un contenu adapté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es produits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identifiables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catégories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pertinentes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chiffrées utiles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1026857" y="1484784"/>
            <a:ext cx="2498309" cy="1080120"/>
            <a:chOff x="561523" y="1556792"/>
            <a:chExt cx="2498309" cy="108012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Nettoyage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1026859" y="3140968"/>
            <a:ext cx="2498309" cy="1080120"/>
            <a:chOff x="561523" y="1556792"/>
            <a:chExt cx="2498309" cy="108012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Analyse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1026859" y="4610472"/>
            <a:ext cx="2498309" cy="1266800"/>
            <a:chOff x="561523" y="1556793"/>
            <a:chExt cx="2498309" cy="943808"/>
          </a:xfrm>
        </p:grpSpPr>
        <p:sp>
          <p:nvSpPr>
            <p:cNvPr id="50" name="Rectangle à coins arrondis 49"/>
            <p:cNvSpPr/>
            <p:nvPr/>
          </p:nvSpPr>
          <p:spPr>
            <a:xfrm>
              <a:off x="561523" y="1556793"/>
              <a:ext cx="2498309" cy="9438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952073" y="1711675"/>
              <a:ext cx="1717207" cy="61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Ajustement du projet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2" name="Flèche vers le bas 11"/>
          <p:cNvSpPr/>
          <p:nvPr/>
        </p:nvSpPr>
        <p:spPr>
          <a:xfrm>
            <a:off x="2158637" y="2725648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 vers le bas 51"/>
          <p:cNvSpPr/>
          <p:nvPr/>
        </p:nvSpPr>
        <p:spPr>
          <a:xfrm>
            <a:off x="2158637" y="4313520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7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6" name="Sous-titre 2"/>
          <p:cNvSpPr txBox="1">
            <a:spLocks/>
          </p:cNvSpPr>
          <p:nvPr/>
        </p:nvSpPr>
        <p:spPr>
          <a:xfrm>
            <a:off x="3576767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Idée d’application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Nettoyage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Analyse des 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/>
          </a:p>
        </p:txBody>
      </p:sp>
      <p:grpSp>
        <p:nvGrpSpPr>
          <p:cNvPr id="18" name="Groupe 17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19" name="Rectangle 18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02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 jeu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9626" y="1268760"/>
            <a:ext cx="35003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Grand jeu de données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Plus 1,4 millions de lignes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181 colonnes</a:t>
            </a:r>
          </a:p>
          <a:p>
            <a:endParaRPr lang="fr-FR" b="1" smtClean="0">
              <a:latin typeface="+mj-lt"/>
            </a:endParaRPr>
          </a:p>
          <a:p>
            <a:r>
              <a:rPr lang="fr-FR">
                <a:latin typeface="+mj-lt"/>
              </a:rPr>
              <a:t>Beaucoup de 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Presque 80 % de ‘</a:t>
            </a:r>
            <a:r>
              <a:rPr lang="fr-FR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null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colonnes presque vides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b="1">
              <a:latin typeface="+mj-lt"/>
            </a:endParaRPr>
          </a:p>
          <a:p>
            <a:r>
              <a:rPr lang="fr-FR" b="1" smtClean="0">
                <a:latin typeface="+mj-lt"/>
              </a:rPr>
              <a:t>Plusieurs types de variables</a:t>
            </a:r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Infos produit et id.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Listes de 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Teneurs pour 100g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entiers (additifs, …)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Ratios et scores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235902" y="1531144"/>
            <a:ext cx="4296538" cy="4618006"/>
            <a:chOff x="395536" y="1323991"/>
            <a:chExt cx="4104456" cy="4769305"/>
          </a:xfrm>
        </p:grpSpPr>
        <p:grpSp>
          <p:nvGrpSpPr>
            <p:cNvPr id="9" name="Groupe 8"/>
            <p:cNvGrpSpPr>
              <a:grpSpLocks noChangeAspect="1"/>
            </p:cNvGrpSpPr>
            <p:nvPr/>
          </p:nvGrpSpPr>
          <p:grpSpPr>
            <a:xfrm>
              <a:off x="395536" y="1323991"/>
              <a:ext cx="4104456" cy="4423205"/>
              <a:chOff x="315155" y="1383817"/>
              <a:chExt cx="4317555" cy="4520722"/>
            </a:xfrm>
          </p:grpSpPr>
          <p:pic>
            <p:nvPicPr>
              <p:cNvPr id="3074" name="Picture 2" descr="C:\Users\Maryse\Documents\o---FORMATION---o\OCR_DS\PROJET 3 - Appli Santé\PROJECT3\NOTEBOOKS\FIG\0_3_missing_vals_2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35" b="51786"/>
              <a:stretch/>
            </p:blipFill>
            <p:spPr bwMode="auto">
              <a:xfrm>
                <a:off x="327372" y="2496810"/>
                <a:ext cx="4305338" cy="1150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3" descr="C:\Users\Maryse\Documents\o---FORMATION---o\OCR_DS\PROJET 3 - Appli Santé\PROJECT3\NOTEBOOKS\FIG\0_3_missing_vals_3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4" b="51732"/>
              <a:stretch/>
            </p:blipFill>
            <p:spPr bwMode="auto">
              <a:xfrm>
                <a:off x="324642" y="3633404"/>
                <a:ext cx="4305338" cy="1133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Maryse\Documents\o---FORMATION---o\OCR_DS\PROJET 3 - Appli Santé\PROJECT3\NOTEBOOKS\FIG\0_3_missing_vals_4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85" b="51262"/>
              <a:stretch/>
            </p:blipFill>
            <p:spPr bwMode="auto">
              <a:xfrm>
                <a:off x="315155" y="4763533"/>
                <a:ext cx="4305338" cy="1141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7" name="Picture 5" descr="C:\Users\Maryse\Documents\o---FORMATION---o\OCR_DS\PROJET 3 - Appli Santé\PROJECT3\NOTEBOOKS\FIG\0_3_missing_vals_1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66" t="7214" r="549" b="51848"/>
              <a:stretch/>
            </p:blipFill>
            <p:spPr bwMode="auto">
              <a:xfrm>
                <a:off x="315155" y="1383817"/>
                <a:ext cx="4307820" cy="1175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741010" y="5754742"/>
              <a:ext cx="34018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Cartographie des valeurs renseignées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238372" y="1531143"/>
            <a:ext cx="4281910" cy="428288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6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Nettoyage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0. Les étapes suivies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8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374236" y="3708883"/>
            <a:ext cx="8420836" cy="2528429"/>
            <a:chOff x="374236" y="3630836"/>
            <a:chExt cx="8420836" cy="2528429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84"/>
            <a:stretch/>
          </p:blipFill>
          <p:spPr bwMode="auto">
            <a:xfrm>
              <a:off x="6846670" y="3630836"/>
              <a:ext cx="1948402" cy="2521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374236" y="3630836"/>
              <a:ext cx="8420836" cy="2528429"/>
              <a:chOff x="375094" y="3054772"/>
              <a:chExt cx="8547713" cy="2528429"/>
            </a:xfrm>
          </p:grpSpPr>
          <p:pic>
            <p:nvPicPr>
              <p:cNvPr id="1040" name="Picture 16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397"/>
              <a:stretch/>
            </p:blipFill>
            <p:spPr bwMode="auto">
              <a:xfrm>
                <a:off x="375094" y="3061434"/>
                <a:ext cx="2700563" cy="2521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75094" y="3054772"/>
                <a:ext cx="8547713" cy="25217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" b="-171"/>
            <a:stretch/>
          </p:blipFill>
          <p:spPr bwMode="auto">
            <a:xfrm rot="5400000">
              <a:off x="3685616" y="2985056"/>
              <a:ext cx="2503601" cy="3826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e 11"/>
          <p:cNvGrpSpPr/>
          <p:nvPr/>
        </p:nvGrpSpPr>
        <p:grpSpPr>
          <a:xfrm>
            <a:off x="298131" y="813519"/>
            <a:ext cx="8234309" cy="2639542"/>
            <a:chOff x="298131" y="813519"/>
            <a:chExt cx="8234309" cy="2639542"/>
          </a:xfrm>
        </p:grpSpPr>
        <p:grpSp>
          <p:nvGrpSpPr>
            <p:cNvPr id="8" name="Groupe 7"/>
            <p:cNvGrpSpPr/>
            <p:nvPr/>
          </p:nvGrpSpPr>
          <p:grpSpPr>
            <a:xfrm>
              <a:off x="461268" y="1968519"/>
              <a:ext cx="8071172" cy="1484542"/>
              <a:chOff x="461268" y="1968519"/>
              <a:chExt cx="8071172" cy="1484542"/>
            </a:xfrm>
          </p:grpSpPr>
          <p:grpSp>
            <p:nvGrpSpPr>
              <p:cNvPr id="14" name="Groupe 13"/>
              <p:cNvGrpSpPr>
                <a:grpSpLocks noChangeAspect="1"/>
              </p:cNvGrpSpPr>
              <p:nvPr/>
            </p:nvGrpSpPr>
            <p:grpSpPr>
              <a:xfrm>
                <a:off x="461268" y="1968519"/>
                <a:ext cx="4820477" cy="1477200"/>
                <a:chOff x="315155" y="1383817"/>
                <a:chExt cx="8630086" cy="2271133"/>
              </a:xfrm>
            </p:grpSpPr>
            <p:pic>
              <p:nvPicPr>
                <p:cNvPr id="18" name="Picture 2" descr="C:\Users\Maryse\Documents\o---FORMATION---o\OCR_DS\PROJET 3 - Appli Santé\PROJECT3\NOTEBOOKS\FIG\0_3_missing_vals_2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135" b="51786"/>
                <a:stretch/>
              </p:blipFill>
              <p:spPr bwMode="auto">
                <a:xfrm>
                  <a:off x="327372" y="2496810"/>
                  <a:ext cx="4305338" cy="1150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3" descr="C:\Users\Maryse\Documents\o---FORMATION---o\OCR_DS\PROJET 3 - Appli Santé\PROJECT3\NOTEBOOKS\FIG\0_3_missing_vals_3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784" b="51732"/>
                <a:stretch/>
              </p:blipFill>
              <p:spPr bwMode="auto">
                <a:xfrm>
                  <a:off x="4639903" y="1383817"/>
                  <a:ext cx="4305338" cy="1133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 descr="C:\Users\Maryse\Documents\o---FORMATION---o\OCR_DS\PROJET 3 - Appli Santé\PROJECT3\NOTEBOOKS\FIG\0_3_missing_vals_4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85" b="51262"/>
                <a:stretch/>
              </p:blipFill>
              <p:spPr bwMode="auto">
                <a:xfrm>
                  <a:off x="4630416" y="2513943"/>
                  <a:ext cx="4305338" cy="11410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5" descr="C:\Users\Maryse\Documents\o---FORMATION---o\OCR_DS\PROJET 3 - Appli Santé\PROJECT3\NOTEBOOKS\FIG\0_3_missing_vals_1.pn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66" t="7214" r="549" b="51848"/>
                <a:stretch/>
              </p:blipFill>
              <p:spPr bwMode="auto">
                <a:xfrm>
                  <a:off x="315155" y="1383817"/>
                  <a:ext cx="4307820" cy="11750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Picture 2" descr="C:\Users\Maryse\Documents\o---FORMATION---o\OCR_DS\PROJET 3 - Appli Santé\PROJECT3\NOTEBOOKS\FIG\A_0_missing_vals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6" b="5750"/>
              <a:stretch/>
            </p:blipFill>
            <p:spPr bwMode="auto">
              <a:xfrm>
                <a:off x="6051947" y="2012484"/>
                <a:ext cx="2480493" cy="144057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Flèche vers le bas 22"/>
              <p:cNvSpPr/>
              <p:nvPr/>
            </p:nvSpPr>
            <p:spPr>
              <a:xfrm rot="16200000">
                <a:off x="5494748" y="2548106"/>
                <a:ext cx="396044" cy="369332"/>
              </a:xfrm>
              <a:prstGeom prst="downArrow">
                <a:avLst/>
              </a:prstGeom>
              <a:solidFill>
                <a:srgbClr val="FFFF00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298131" y="813519"/>
              <a:ext cx="4269057" cy="1103313"/>
              <a:chOff x="298131" y="813519"/>
              <a:chExt cx="4269057" cy="1103313"/>
            </a:xfrm>
          </p:grpSpPr>
          <p:sp>
            <p:nvSpPr>
              <p:cNvPr id="25" name="Flèche courbée vers la droite 24"/>
              <p:cNvSpPr/>
              <p:nvPr/>
            </p:nvSpPr>
            <p:spPr>
              <a:xfrm>
                <a:off x="298131" y="1232301"/>
                <a:ext cx="370521" cy="540515"/>
              </a:xfrm>
              <a:prstGeom prst="curvedRightArrow">
                <a:avLst/>
              </a:prstGeom>
              <a:solidFill>
                <a:srgbClr val="FFFF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763" y="813519"/>
                <a:ext cx="3908425" cy="1103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èche courbée vers la droite 59"/>
          <p:cNvSpPr/>
          <p:nvPr/>
        </p:nvSpPr>
        <p:spPr>
          <a:xfrm rot="14504287" flipH="1">
            <a:off x="3890081" y="3967260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rot="14504287" flipH="1">
            <a:off x="5711247" y="2979823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Flèche courbée vers la droite 51"/>
          <p:cNvSpPr/>
          <p:nvPr/>
        </p:nvSpPr>
        <p:spPr>
          <a:xfrm rot="14592495" flipH="1">
            <a:off x="4328136" y="1816519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/>
              <a:t>Nettoyage</a:t>
            </a:r>
            <a:r>
              <a:rPr lang="fr-FR" sz="4800" b="1"/>
              <a:t/>
            </a:r>
            <a:br>
              <a:rPr lang="fr-FR" sz="48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1. Sélection </a:t>
            </a: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variables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1067" y="2225769"/>
            <a:ext cx="160485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/>
              <a:t>Colonnes</a:t>
            </a:r>
          </a:p>
          <a:p>
            <a:pPr algn="r"/>
            <a:r>
              <a:rPr lang="fr-FR" smtClean="0"/>
              <a:t>conservées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44/181</a:t>
            </a: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56367" y="782431"/>
            <a:ext cx="3946437" cy="1966583"/>
            <a:chOff x="456367" y="2326513"/>
            <a:chExt cx="3946437" cy="196658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698068"/>
              <a:ext cx="3942429" cy="159502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56367" y="2326513"/>
              <a:ext cx="285206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a</a:t>
              </a:r>
              <a:r>
                <a:rPr lang="fr-FR" b="1" smtClean="0"/>
                <a:t>) </a:t>
              </a:r>
              <a:r>
                <a:rPr lang="fr-FR"/>
                <a:t>Colonnes </a:t>
              </a:r>
              <a:r>
                <a:rPr lang="fr-FR" smtClean="0"/>
                <a:t>redondantes</a:t>
              </a:r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411998" y="2965038"/>
            <a:ext cx="5495417" cy="896395"/>
            <a:chOff x="687825" y="1584837"/>
            <a:chExt cx="5490322" cy="1052970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46" y="2018681"/>
              <a:ext cx="5448301" cy="61912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87825" y="1584837"/>
              <a:ext cx="5097948" cy="4338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b</a:t>
              </a:r>
              <a:r>
                <a:rPr lang="fr-FR" b="1" smtClean="0"/>
                <a:t>) </a:t>
              </a:r>
              <a:r>
                <a:rPr lang="fr-FR"/>
                <a:t>Colonnes non pertinentes pour </a:t>
              </a:r>
              <a:r>
                <a:rPr lang="fr-FR" smtClean="0"/>
                <a:t>l’application</a:t>
              </a:r>
              <a:endParaRPr lang="fr-FR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67544" y="4106914"/>
            <a:ext cx="302037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b="1"/>
              <a:t>c</a:t>
            </a:r>
            <a:r>
              <a:rPr lang="fr-FR" b="1" smtClean="0"/>
              <a:t>) </a:t>
            </a:r>
            <a:r>
              <a:rPr lang="fr-FR"/>
              <a:t>Colonnes </a:t>
            </a:r>
            <a:r>
              <a:rPr lang="fr-FR" smtClean="0"/>
              <a:t>sous-remplies</a:t>
            </a:r>
            <a:endParaRPr lang="fr-FR" sz="1400"/>
          </a:p>
        </p:txBody>
      </p:sp>
      <p:grpSp>
        <p:nvGrpSpPr>
          <p:cNvPr id="36" name="Groupe 35"/>
          <p:cNvGrpSpPr/>
          <p:nvPr/>
        </p:nvGrpSpPr>
        <p:grpSpPr>
          <a:xfrm>
            <a:off x="381305" y="4457032"/>
            <a:ext cx="8295151" cy="1613181"/>
            <a:chOff x="155181" y="4632962"/>
            <a:chExt cx="8733107" cy="1613181"/>
          </a:xfrm>
        </p:grpSpPr>
        <p:sp>
          <p:nvSpPr>
            <p:cNvPr id="35" name="Rectangle 34"/>
            <p:cNvSpPr/>
            <p:nvPr/>
          </p:nvSpPr>
          <p:spPr>
            <a:xfrm>
              <a:off x="155182" y="4632962"/>
              <a:ext cx="8733106" cy="16043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62" name="Picture 1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" t="1555" b="59033"/>
            <a:stretch/>
          </p:blipFill>
          <p:spPr bwMode="auto">
            <a:xfrm>
              <a:off x="539552" y="4689004"/>
              <a:ext cx="8280920" cy="1294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e 32"/>
            <p:cNvGrpSpPr/>
            <p:nvPr/>
          </p:nvGrpSpPr>
          <p:grpSpPr>
            <a:xfrm>
              <a:off x="899593" y="4683616"/>
              <a:ext cx="1159184" cy="729857"/>
              <a:chOff x="899592" y="4727103"/>
              <a:chExt cx="1384293" cy="718121"/>
            </a:xfrm>
          </p:grpSpPr>
          <p:pic>
            <p:nvPicPr>
              <p:cNvPr id="34" name="Picture 1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2"/>
              <a:stretch/>
            </p:blipFill>
            <p:spPr bwMode="auto">
              <a:xfrm>
                <a:off x="899592" y="4727103"/>
                <a:ext cx="1384292" cy="718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899592" y="4727103"/>
                <a:ext cx="1384293" cy="506770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55576" y="5413474"/>
              <a:ext cx="2606402" cy="527422"/>
              <a:chOff x="755576" y="5413474"/>
              <a:chExt cx="2606402" cy="527422"/>
            </a:xfrm>
          </p:grpSpPr>
          <p:cxnSp>
            <p:nvCxnSpPr>
              <p:cNvPr id="19" name="Connecteur droit 18"/>
              <p:cNvCxnSpPr/>
              <p:nvPr/>
            </p:nvCxnSpPr>
            <p:spPr>
              <a:xfrm>
                <a:off x="755576" y="5413474"/>
                <a:ext cx="26064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V="1">
                <a:off x="3361978" y="5413474"/>
                <a:ext cx="0" cy="52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755576" y="5413474"/>
              <a:ext cx="2606402" cy="513740"/>
            </a:xfrm>
            <a:prstGeom prst="rect">
              <a:avLst/>
            </a:prstGeom>
            <a:solidFill>
              <a:srgbClr val="FF0000">
                <a:alpha val="27059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19672" y="5992227"/>
              <a:ext cx="57612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smtClean="0"/>
                <a:t>Colonnes en ordre de nombre de valeurs renseignées croissant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-297242" y="5102370"/>
              <a:ext cx="1342282" cy="437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smtClean="0"/>
                <a:t>Nombre de valeurs renseignées</a:t>
              </a:r>
              <a:endParaRPr lang="fr-FR" sz="1050" b="1" smtClean="0"/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998433" y="4447446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-97 colonnes</a:t>
            </a:r>
            <a:endParaRPr lang="fr-FR" sz="1600"/>
          </a:p>
        </p:txBody>
      </p:sp>
      <p:sp>
        <p:nvSpPr>
          <p:cNvPr id="58" name="ZoneTexte 57"/>
          <p:cNvSpPr txBox="1"/>
          <p:nvPr/>
        </p:nvSpPr>
        <p:spPr>
          <a:xfrm>
            <a:off x="4533998" y="234888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-16 colonnes</a:t>
            </a:r>
            <a:endParaRPr lang="fr-FR" sz="1600"/>
          </a:p>
        </p:txBody>
      </p:sp>
      <p:sp>
        <p:nvSpPr>
          <p:cNvPr id="59" name="ZoneTexte 58"/>
          <p:cNvSpPr txBox="1"/>
          <p:nvPr/>
        </p:nvSpPr>
        <p:spPr>
          <a:xfrm>
            <a:off x="6046166" y="350100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-24 colonnes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13529</TotalTime>
  <Words>1745</Words>
  <Application>Microsoft Office PowerPoint</Application>
  <PresentationFormat>Affichage à l'écran (4:3)</PresentationFormat>
  <Paragraphs>574</Paragraphs>
  <Slides>45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Concevez une application au service de la santé publique Projet 3</vt:lpstr>
      <vt:lpstr>Présentation PowerPoint</vt:lpstr>
      <vt:lpstr>La Base de donnée OpenFoodFacts</vt:lpstr>
      <vt:lpstr>Une application pour la santé</vt:lpstr>
      <vt:lpstr>Cahier des charges</vt:lpstr>
      <vt:lpstr>Présentation PowerPoint</vt:lpstr>
      <vt:lpstr>Le jeu de données</vt:lpstr>
      <vt:lpstr>Nettoyage 0. Les étapes suivies</vt:lpstr>
      <vt:lpstr>Nettoyage 1. Sélection des variables</vt:lpstr>
      <vt:lpstr>Nettoyage    2. Valeurs aberrantes teneurs pour 100g</vt:lpstr>
      <vt:lpstr>Nettoyage   2. Valeurs aberrantes énergies pour 100g</vt:lpstr>
      <vt:lpstr>Nettoyage   2. Valeurs aberrantes autres</vt:lpstr>
      <vt:lpstr>Nettoyage   3. Doublons 4. Non-utilisables</vt:lpstr>
      <vt:lpstr>Nettoyage      5. Imputations </vt:lpstr>
      <vt:lpstr>La base de données nettoyée</vt:lpstr>
      <vt:lpstr>Présentation PowerPoint</vt:lpstr>
      <vt:lpstr>Plan d’exploration</vt:lpstr>
      <vt:lpstr>Analyse univariée   variables quantitatives</vt:lpstr>
      <vt:lpstr>Analyse univariée   variables quantitatives</vt:lpstr>
      <vt:lpstr>Analyse univariée   variables catégorielles</vt:lpstr>
      <vt:lpstr>Analyse temporelle   ajout de nouveaux produits</vt:lpstr>
      <vt:lpstr>Analyse temporelle   tests statistiques utilisés</vt:lpstr>
      <vt:lpstr>Analyse temporelle   catégories des nouvelles entrées</vt:lpstr>
      <vt:lpstr>Analyse temporelle   évolution du nutriscore</vt:lpstr>
      <vt:lpstr>Analyse temporelle   évolution de quelques variables quantitatives</vt:lpstr>
      <vt:lpstr>Analyse bivariée   variables apparentées</vt:lpstr>
      <vt:lpstr>Analyse bivariée   Composantes nutritionnelles principales</vt:lpstr>
      <vt:lpstr>Analyse bivariée   Corrélations</vt:lpstr>
      <vt:lpstr>Analyse bivariée   Corrélations</vt:lpstr>
      <vt:lpstr>Analyse bivariée   catégories et nutriscore</vt:lpstr>
      <vt:lpstr>Analyse bivariée   comparaison de catégories</vt:lpstr>
      <vt:lpstr>Analyse bivariée   Corrélations</vt:lpstr>
      <vt:lpstr>Analyse bivariée   le nutrigrade et l’énergie</vt:lpstr>
      <vt:lpstr>Analyse bivariée   nutrigrade vs. énergie</vt:lpstr>
      <vt:lpstr>Analyse bivariée   Corrélations</vt:lpstr>
      <vt:lpstr>Analyse bivariée   classement des marques</vt:lpstr>
      <vt:lpstr>Analyse bivariée   classement des marques</vt:lpstr>
      <vt:lpstr>Analyse bivariée   classement des marques</vt:lpstr>
      <vt:lpstr>Analyse bivariée   classement des marques</vt:lpstr>
      <vt:lpstr>Analyse multivariée    analyse en composantes principales</vt:lpstr>
      <vt:lpstr>Analyse multivariée    analyse en composantes principales</vt:lpstr>
      <vt:lpstr>Analyse multivariée    analyse en composantes principales</vt:lpstr>
      <vt:lpstr>Présentation PowerPoint</vt:lpstr>
      <vt:lpstr>Conclusions   la base de donnée</vt:lpstr>
      <vt:lpstr>Conclusions   les principales observations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187</cp:revision>
  <dcterms:created xsi:type="dcterms:W3CDTF">2020-05-18T10:09:28Z</dcterms:created>
  <dcterms:modified xsi:type="dcterms:W3CDTF">2020-06-24T11:11:59Z</dcterms:modified>
</cp:coreProperties>
</file>